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9"/>
  </p:notesMasterIdLst>
  <p:sldIdLst>
    <p:sldId id="282" r:id="rId2"/>
    <p:sldId id="257" r:id="rId3"/>
    <p:sldId id="258" r:id="rId4"/>
    <p:sldId id="279" r:id="rId5"/>
    <p:sldId id="280" r:id="rId6"/>
    <p:sldId id="281" r:id="rId7"/>
    <p:sldId id="272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82"/>
            <p14:sldId id="257"/>
            <p14:sldId id="258"/>
            <p14:sldId id="279"/>
            <p14:sldId id="280"/>
            <p14:sldId id="281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E3"/>
    <a:srgbClr val="1B4686"/>
    <a:srgbClr val="ED6F9C"/>
    <a:srgbClr val="A27DB6"/>
    <a:srgbClr val="5F95CF"/>
    <a:srgbClr val="FCC13F"/>
    <a:srgbClr val="F49C4E"/>
    <a:srgbClr val="37B398"/>
    <a:srgbClr val="EA4E34"/>
    <a:srgbClr val="C9D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14"/>
    <p:restoredTop sz="94690"/>
  </p:normalViewPr>
  <p:slideViewPr>
    <p:cSldViewPr snapToGrid="0">
      <p:cViewPr varScale="1">
        <p:scale>
          <a:sx n="90" d="100"/>
          <a:sy n="90" d="100"/>
        </p:scale>
        <p:origin x="114" y="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9861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729170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3675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780374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GB"/>
              <a:t>Copyright © 2018 by Pearson Education      Gold Experience 2nd Edition A2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ABA0"/>
              </a:gs>
              <a:gs pos="77000">
                <a:srgbClr val="67C6E5"/>
              </a:gs>
            </a:gsLst>
            <a:lin ang="2700000" scaled="1"/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Shape 58"/>
          <p:cNvSpPr txBox="1">
            <a:spLocks noGrp="1"/>
          </p:cNvSpPr>
          <p:nvPr>
            <p:ph type="subTitle" idx="1"/>
          </p:nvPr>
        </p:nvSpPr>
        <p:spPr>
          <a:xfrm>
            <a:off x="4260713" y="4716762"/>
            <a:ext cx="5826870" cy="913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l">
              <a:lnSpc>
                <a:spcPct val="90000"/>
              </a:lnSpc>
              <a:buClr>
                <a:srgbClr val="9E3611"/>
              </a:buClr>
              <a:buSzPts val="900"/>
            </a:pPr>
            <a:r>
              <a:rPr lang="en-US" sz="3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Unit </a:t>
            </a:r>
            <a:r>
              <a:rPr lang="en-US" sz="32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– </a:t>
            </a:r>
            <a:r>
              <a:rPr lang="en-US" sz="32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first </a:t>
            </a:r>
            <a:r>
              <a:rPr lang="fr-FR" sz="32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conditional</a:t>
            </a:r>
            <a:endParaRPr sz="3200" b="1" i="0" u="none" strike="noStrike" cap="none" dirty="0">
              <a:solidFill>
                <a:schemeClr val="lt1"/>
              </a:solidFill>
              <a:latin typeface="Times New Roman"/>
              <a:ea typeface="Open Sans"/>
              <a:cs typeface="Times New Roman"/>
              <a:sym typeface="Open Sans"/>
            </a:endParaRPr>
          </a:p>
        </p:txBody>
      </p:sp>
      <p:pic>
        <p:nvPicPr>
          <p:cNvPr id="8" name="Shape 57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1302746"/>
            <a:ext cx="6163056" cy="2852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4363678"/>
            <a:ext cx="1172993" cy="118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30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are many types of </a:t>
            </a:r>
            <a:r>
              <a:rPr lang="fr-FR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conditional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if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structures, but let’s start with the first </a:t>
            </a:r>
            <a:r>
              <a:rPr lang="fr-FR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conditional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665905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first </a:t>
            </a:r>
            <a:r>
              <a:rPr lang="fr-FR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conditional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a sentence in the first </a:t>
            </a:r>
            <a:r>
              <a:rPr lang="fr-FR" sz="2000" i="0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conditional</a:t>
            </a: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it?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59734A1-0A2B-4D34-8B92-3182209E9EB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Copyright © 2018 by Pearson Education      Gold Experience 2nd Edition A2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06629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first </a:t>
            </a:r>
            <a:r>
              <a:rPr lang="fr-FR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conditional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157" y="4749703"/>
            <a:ext cx="1239894" cy="1239894"/>
          </a:xfrm>
          <a:prstGeom prst="rect">
            <a:avLst/>
          </a:prstGeom>
        </p:spPr>
      </p:pic>
      <p:sp>
        <p:nvSpPr>
          <p:cNvPr id="23" name="Rounded Rectangular Callout 22"/>
          <p:cNvSpPr/>
          <p:nvPr/>
        </p:nvSpPr>
        <p:spPr>
          <a:xfrm>
            <a:off x="2238233" y="3039388"/>
            <a:ext cx="3084867" cy="1768354"/>
          </a:xfrm>
          <a:prstGeom prst="wedgeRoundRectCallout">
            <a:avLst>
              <a:gd name="adj1" fmla="val 62415"/>
              <a:gd name="adj2" fmla="val -1161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first half of what the boy says: ‘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 feel better, …’</a:t>
            </a:r>
          </a:p>
          <a:p>
            <a:pPr lvl="0">
              <a:buSzPct val="25000"/>
            </a:pPr>
            <a:endParaRPr lang="en-US" sz="16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Is he </a:t>
            </a:r>
            <a:r>
              <a:rPr lang="en-US" sz="1600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sure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he will feel better in the future or is it a </a:t>
            </a:r>
            <a:r>
              <a:rPr lang="en-US" sz="1600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possibility?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00" y="1240515"/>
            <a:ext cx="1239894" cy="1239894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2364645" y="991623"/>
            <a:ext cx="3428942" cy="859265"/>
          </a:xfrm>
          <a:prstGeom prst="wedgeRoundRectCallout">
            <a:avLst>
              <a:gd name="adj1" fmla="val -56316"/>
              <a:gd name="adj2" fmla="val 23819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is a big concert in the main square this evening. Are you going?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679" y="1240515"/>
            <a:ext cx="1239894" cy="1239894"/>
          </a:xfrm>
          <a:prstGeom prst="rect">
            <a:avLst/>
          </a:prstGeom>
        </p:spPr>
      </p:pic>
      <p:sp>
        <p:nvSpPr>
          <p:cNvPr id="24" name="Rounded Rectangular Callout 23"/>
          <p:cNvSpPr/>
          <p:nvPr/>
        </p:nvSpPr>
        <p:spPr>
          <a:xfrm>
            <a:off x="6701051" y="1091821"/>
            <a:ext cx="2441597" cy="1091277"/>
          </a:xfrm>
          <a:prstGeom prst="wedgeRoundRectCallout">
            <a:avLst>
              <a:gd name="adj1" fmla="val 71209"/>
              <a:gd name="adj2" fmla="val -13880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depends.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 feel better, I will go.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What about you and your family?</a:t>
            </a:r>
            <a:endParaRPr lang="en-US" sz="16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2364645" y="2050776"/>
            <a:ext cx="3428942" cy="859265"/>
          </a:xfrm>
          <a:prstGeom prst="wedgeRoundRectCallout">
            <a:avLst>
              <a:gd name="adj1" fmla="val -55918"/>
              <a:gd name="adj2" fmla="val -47655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it rains, we won’t go out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and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we’ll watch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on TV.</a:t>
            </a:r>
          </a:p>
        </p:txBody>
      </p:sp>
      <p:sp>
        <p:nvSpPr>
          <p:cNvPr id="27" name="Rounded Rectangular Callout 26"/>
          <p:cNvSpPr/>
          <p:nvPr/>
        </p:nvSpPr>
        <p:spPr>
          <a:xfrm>
            <a:off x="1896702" y="4924567"/>
            <a:ext cx="3084867" cy="1148599"/>
          </a:xfrm>
          <a:prstGeom prst="wedgeRoundRectCallout">
            <a:avLst>
              <a:gd name="adj1" fmla="val 62415"/>
              <a:gd name="adj2" fmla="val -1161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boy says: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‘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 feel better, I will go.’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Is he talking about the past, </a:t>
            </a:r>
            <a:r>
              <a:rPr lang="it-IT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or future?</a:t>
            </a:r>
          </a:p>
        </p:txBody>
      </p:sp>
      <p:sp>
        <p:nvSpPr>
          <p:cNvPr id="29" name="Rounded Rectangular Callout 28"/>
          <p:cNvSpPr/>
          <p:nvPr/>
        </p:nvSpPr>
        <p:spPr>
          <a:xfrm>
            <a:off x="6602936" y="2403870"/>
            <a:ext cx="3084867" cy="2520697"/>
          </a:xfrm>
          <a:prstGeom prst="wedgeRoundRectCallout">
            <a:avLst>
              <a:gd name="adj1" fmla="val -35800"/>
              <a:gd name="adj2" fmla="val 6941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Now look at the full sentence: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‘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 feel better, I will go.’</a:t>
            </a:r>
          </a:p>
          <a:p>
            <a:pPr lvl="0">
              <a:buSzPct val="25000"/>
            </a:pPr>
            <a:endParaRPr lang="en-US" sz="16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are two clauses (parts) of the sentence. Which is the </a:t>
            </a:r>
            <a:r>
              <a:rPr lang="en-US" sz="1600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consequence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and which is the </a:t>
            </a:r>
            <a:r>
              <a:rPr lang="fr-FR" sz="1600" u="sng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conditional</a:t>
            </a:r>
            <a:r>
              <a:rPr lang="en-US" sz="1600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/situation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clause?</a:t>
            </a:r>
          </a:p>
        </p:txBody>
      </p:sp>
      <p:sp>
        <p:nvSpPr>
          <p:cNvPr id="31" name="Shape 87"/>
          <p:cNvSpPr/>
          <p:nvPr/>
        </p:nvSpPr>
        <p:spPr>
          <a:xfrm>
            <a:off x="558323" y="4569063"/>
            <a:ext cx="1338379" cy="1069299"/>
          </a:xfrm>
          <a:prstGeom prst="cloudCallout">
            <a:avLst>
              <a:gd name="adj1" fmla="val 38476"/>
              <a:gd name="adj2" fmla="val 3104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Future.</a:t>
            </a:r>
          </a:p>
        </p:txBody>
      </p:sp>
      <p:sp>
        <p:nvSpPr>
          <p:cNvPr id="35" name="Shape 87"/>
          <p:cNvSpPr/>
          <p:nvPr/>
        </p:nvSpPr>
        <p:spPr>
          <a:xfrm>
            <a:off x="275337" y="2822193"/>
            <a:ext cx="1888818" cy="1372669"/>
          </a:xfrm>
          <a:prstGeom prst="cloudCallout">
            <a:avLst>
              <a:gd name="adj1" fmla="val 38476"/>
              <a:gd name="adj2" fmla="val 3104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It’s a possible situation.</a:t>
            </a:r>
          </a:p>
        </p:txBody>
      </p:sp>
      <p:sp>
        <p:nvSpPr>
          <p:cNvPr id="36" name="Shape 87"/>
          <p:cNvSpPr/>
          <p:nvPr/>
        </p:nvSpPr>
        <p:spPr>
          <a:xfrm>
            <a:off x="7427105" y="4807741"/>
            <a:ext cx="4764895" cy="1536161"/>
          </a:xfrm>
          <a:prstGeom prst="cloudCallout">
            <a:avLst>
              <a:gd name="adj1" fmla="val -5659"/>
              <a:gd name="adj2" fmla="val -6764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b="1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If I feel better, I will go.</a:t>
            </a:r>
          </a:p>
          <a:p>
            <a:pPr algn="ctr">
              <a:buSzPct val="25000"/>
            </a:pPr>
            <a:endParaRPr lang="en-US" sz="1600" b="1" i="1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         </a:t>
            </a:r>
            <a:r>
              <a:rPr lang="fr-FR" sz="1600" i="1" dirty="0" err="1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conditional</a:t>
            </a: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   consequence</a:t>
            </a:r>
          </a:p>
          <a:p>
            <a:pPr marR="0" lvl="0" algn="ctr" rtl="0">
              <a:spcBef>
                <a:spcPts val="0"/>
              </a:spcBef>
              <a:buSzPct val="25000"/>
            </a:pPr>
            <a:endParaRPr lang="en-US" sz="1600" b="1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ight Bracket 4"/>
          <p:cNvSpPr/>
          <p:nvPr/>
        </p:nvSpPr>
        <p:spPr>
          <a:xfrm rot="5400000">
            <a:off x="9102178" y="4883787"/>
            <a:ext cx="136893" cy="1093267"/>
          </a:xfrm>
          <a:prstGeom prst="rightBracke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ight Bracket 36"/>
          <p:cNvSpPr/>
          <p:nvPr/>
        </p:nvSpPr>
        <p:spPr>
          <a:xfrm rot="5400000">
            <a:off x="10211727" y="5046926"/>
            <a:ext cx="118468" cy="748564"/>
          </a:xfrm>
          <a:prstGeom prst="rightBracke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227D1FE-CD3E-4265-8138-2E87682B3C1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Copyright © 2018 by Pearson Education      Gold Experience 2nd Edition A2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9" grpId="0" animBg="1"/>
      <p:bldP spid="24" grpId="0" animBg="1"/>
      <p:bldP spid="25" grpId="0" animBg="1"/>
      <p:bldP spid="27" grpId="0" animBg="1"/>
      <p:bldP spid="29" grpId="0" animBg="1"/>
      <p:bldP spid="31" grpId="0" animBg="1"/>
      <p:bldP spid="35" grpId="0" animBg="1"/>
      <p:bldP spid="36" grpId="0" animBg="1"/>
      <p:bldP spid="5" grpId="0" animBg="1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06629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first </a:t>
            </a:r>
            <a:r>
              <a:rPr lang="fr-FR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conditional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01" y="1689170"/>
            <a:ext cx="1239894" cy="123989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2655" y="1836111"/>
            <a:ext cx="1239894" cy="1239894"/>
          </a:xfrm>
          <a:prstGeom prst="rect">
            <a:avLst/>
          </a:prstGeom>
        </p:spPr>
      </p:pic>
      <p:sp>
        <p:nvSpPr>
          <p:cNvPr id="24" name="Rounded Rectangular Callout 23"/>
          <p:cNvSpPr/>
          <p:nvPr/>
        </p:nvSpPr>
        <p:spPr>
          <a:xfrm>
            <a:off x="6093838" y="1910420"/>
            <a:ext cx="2441597" cy="1091277"/>
          </a:xfrm>
          <a:prstGeom prst="wedgeRoundRectCallout">
            <a:avLst>
              <a:gd name="adj1" fmla="val 71209"/>
              <a:gd name="adj2" fmla="val -13880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depends.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 feel better, I will go.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What about you and your family?</a:t>
            </a:r>
            <a:endParaRPr lang="en-US" sz="16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2064394" y="1910420"/>
            <a:ext cx="3428942" cy="859265"/>
          </a:xfrm>
          <a:prstGeom prst="wedgeRoundRectCallout">
            <a:avLst>
              <a:gd name="adj1" fmla="val -55918"/>
              <a:gd name="adj2" fmla="val -47655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it rains, we won’t go out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and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we’ll watch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on TV.</a:t>
            </a:r>
          </a:p>
        </p:txBody>
      </p:sp>
      <p:sp>
        <p:nvSpPr>
          <p:cNvPr id="21" name="Shape 82"/>
          <p:cNvSpPr txBox="1">
            <a:spLocks/>
          </p:cNvSpPr>
          <p:nvPr/>
        </p:nvSpPr>
        <p:spPr>
          <a:xfrm>
            <a:off x="450601" y="1007896"/>
            <a:ext cx="933454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 talk about possible future situations and consequences.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</a:p>
        </p:txBody>
      </p:sp>
      <p:sp>
        <p:nvSpPr>
          <p:cNvPr id="26" name="Shape 82"/>
          <p:cNvSpPr txBox="1">
            <a:spLocks/>
          </p:cNvSpPr>
          <p:nvPr/>
        </p:nvSpPr>
        <p:spPr>
          <a:xfrm>
            <a:off x="450601" y="3189862"/>
            <a:ext cx="933454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There are two parts to a first </a:t>
            </a:r>
            <a:r>
              <a:rPr lang="fr-FR" sz="25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conditional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sentence: </a:t>
            </a:r>
          </a:p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The 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clause: the </a:t>
            </a:r>
            <a:r>
              <a:rPr lang="fr-FR" sz="25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conditional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/situation clause.</a:t>
            </a:r>
          </a:p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The consequence clause.</a:t>
            </a: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2895340" y="4933517"/>
            <a:ext cx="4960626" cy="1306755"/>
          </a:xfrm>
          <a:prstGeom prst="wedgeRoundRectCallout">
            <a:avLst>
              <a:gd name="adj1" fmla="val -55622"/>
              <a:gd name="adj2" fmla="val -2513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20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       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clause 1                      clause 2</a:t>
            </a:r>
            <a:endParaRPr lang="en-US" sz="20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r>
              <a:rPr lang="en-US" sz="20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 feel better,               I will go.</a:t>
            </a:r>
          </a:p>
          <a:p>
            <a:pPr lvl="0" algn="ctr">
              <a:buSzPct val="25000"/>
            </a:pPr>
            <a:endParaRPr lang="en-US" sz="20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      </a:t>
            </a:r>
            <a:r>
              <a:rPr lang="fr-FR" sz="2000" b="1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conditional</a:t>
            </a: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20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           </a:t>
            </a: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consequence</a:t>
            </a:r>
            <a:endParaRPr lang="en-US" sz="2000" b="1" i="1" dirty="0">
              <a:solidFill>
                <a:schemeClr val="accent6">
                  <a:lumMod val="60000"/>
                  <a:lumOff val="40000"/>
                </a:schemeClr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0" name="Right Bracket 29"/>
          <p:cNvSpPr/>
          <p:nvPr/>
        </p:nvSpPr>
        <p:spPr>
          <a:xfrm rot="5400000">
            <a:off x="4353760" y="4791751"/>
            <a:ext cx="110779" cy="1830194"/>
          </a:xfrm>
          <a:prstGeom prst="rightBracke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" name="Right Bracket 31"/>
          <p:cNvSpPr/>
          <p:nvPr/>
        </p:nvSpPr>
        <p:spPr>
          <a:xfrm rot="5400000">
            <a:off x="6782665" y="4778102"/>
            <a:ext cx="110779" cy="1830194"/>
          </a:xfrm>
          <a:prstGeom prst="rightBracke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4" name="Pentagon 33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 in the first </a:t>
            </a:r>
            <a:r>
              <a:rPr lang="fr-FR" sz="1600" dirty="0" err="1">
                <a:latin typeface="Open Sans"/>
                <a:ea typeface="Open Sans"/>
                <a:cs typeface="Open Sans"/>
                <a:sym typeface="Open Sans"/>
              </a:rPr>
              <a:t>conditional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DBCF5FF-10A8-4E8A-AFBD-A14D7AE4085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Copyright © 2018 by Pearson Education      Gold Experience 2nd Edition A2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065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1" grpId="0"/>
      <p:bldP spid="26" grpId="0"/>
      <p:bldP spid="28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06629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first </a:t>
            </a:r>
            <a:r>
              <a:rPr lang="fr-FR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conditional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84" y="1094464"/>
            <a:ext cx="1239894" cy="123989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679" y="1109457"/>
            <a:ext cx="1239894" cy="1239894"/>
          </a:xfrm>
          <a:prstGeom prst="rect">
            <a:avLst/>
          </a:prstGeom>
        </p:spPr>
      </p:pic>
      <p:sp>
        <p:nvSpPr>
          <p:cNvPr id="24" name="Rounded Rectangular Callout 23"/>
          <p:cNvSpPr/>
          <p:nvPr/>
        </p:nvSpPr>
        <p:spPr>
          <a:xfrm>
            <a:off x="6701051" y="1091821"/>
            <a:ext cx="2441597" cy="1091277"/>
          </a:xfrm>
          <a:prstGeom prst="wedgeRoundRectCallout">
            <a:avLst>
              <a:gd name="adj1" fmla="val 71209"/>
              <a:gd name="adj2" fmla="val -13880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depends.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 feel better, I will go.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What about you and your family?</a:t>
            </a:r>
            <a:endParaRPr lang="en-US" sz="16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2335493" y="1284779"/>
            <a:ext cx="3428942" cy="859265"/>
          </a:xfrm>
          <a:prstGeom prst="wedgeRoundRectCallout">
            <a:avLst>
              <a:gd name="adj1" fmla="val -55918"/>
              <a:gd name="adj2" fmla="val -47655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it rains, we won’t go out.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3659" y="2490500"/>
            <a:ext cx="1239894" cy="1239894"/>
          </a:xfrm>
          <a:prstGeom prst="rect">
            <a:avLst/>
          </a:prstGeom>
        </p:spPr>
      </p:pic>
      <p:sp>
        <p:nvSpPr>
          <p:cNvPr id="26" name="Rounded Rectangular Callout 25"/>
          <p:cNvSpPr/>
          <p:nvPr/>
        </p:nvSpPr>
        <p:spPr>
          <a:xfrm>
            <a:off x="7533728" y="3156094"/>
            <a:ext cx="3084867" cy="1148599"/>
          </a:xfrm>
          <a:prstGeom prst="wedgeRoundRectCallout">
            <a:avLst>
              <a:gd name="adj1" fmla="val 43834"/>
              <a:gd name="adj2" fmla="val -7578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two highlighted examples and fill in the missing words in the boxes.</a:t>
            </a: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092703"/>
              </p:ext>
            </p:extLst>
          </p:nvPr>
        </p:nvGraphicFramePr>
        <p:xfrm>
          <a:off x="414251" y="2829370"/>
          <a:ext cx="6834290" cy="251195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417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7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clause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1: 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</a:t>
                      </a:r>
                      <a:r>
                        <a:rPr lang="fr-FR" sz="1600" i="0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conditional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clause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2: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consequence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752">
                <a:tc>
                  <a:txBody>
                    <a:bodyPr/>
                    <a:lstStyle/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</a:t>
                      </a:r>
                    </a:p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                                   ,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</a:t>
                      </a:r>
                    </a:p>
                    <a:p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+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I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feel better,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it rains, 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it rains, 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will go.</a:t>
                      </a:r>
                    </a:p>
                    <a:p>
                      <a:endParaRPr lang="en-GB" sz="1600" baseline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 won’t go out.</a:t>
                      </a:r>
                    </a:p>
                    <a:p>
                      <a:endParaRPr lang="en-GB" sz="1600" baseline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 will watch it on TV.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40212" y="3454734"/>
            <a:ext cx="179892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              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934368" y="3454733"/>
            <a:ext cx="1461458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              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03056" y="3454735"/>
            <a:ext cx="785483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     </a:t>
            </a:r>
            <a:r>
              <a:rPr lang="en-GB" sz="1600" i="1" dirty="0">
                <a:solidFill>
                  <a:srgbClr val="002060"/>
                </a:solidFill>
              </a:rPr>
              <a:t>If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681013" y="3454733"/>
            <a:ext cx="1461458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     </a:t>
            </a:r>
            <a:r>
              <a:rPr lang="it-IT" sz="1600" dirty="0">
                <a:solidFill>
                  <a:srgbClr val="002060"/>
                </a:solidFill>
              </a:rPr>
              <a:t>infinitive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14155" y="3454733"/>
            <a:ext cx="14510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dirty="0" err="1">
                <a:solidFill>
                  <a:srgbClr val="002060"/>
                </a:solidFill>
              </a:rPr>
              <a:t>present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da-DK" sz="1600" dirty="0">
                <a:solidFill>
                  <a:srgbClr val="002060"/>
                </a:solidFill>
              </a:rPr>
              <a:t>tense</a:t>
            </a:r>
            <a:endParaRPr lang="en-GB" sz="1600" dirty="0"/>
          </a:p>
        </p:txBody>
      </p:sp>
      <p:sp>
        <p:nvSpPr>
          <p:cNvPr id="34" name="Rectangle 33"/>
          <p:cNvSpPr/>
          <p:nvPr/>
        </p:nvSpPr>
        <p:spPr>
          <a:xfrm>
            <a:off x="4172558" y="3454733"/>
            <a:ext cx="10545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>
                <a:solidFill>
                  <a:srgbClr val="002060"/>
                </a:solidFill>
              </a:rPr>
              <a:t>will/won’t</a:t>
            </a:r>
            <a:endParaRPr lang="en-GB" sz="1600" i="1" dirty="0"/>
          </a:p>
        </p:txBody>
      </p:sp>
      <p:sp>
        <p:nvSpPr>
          <p:cNvPr id="38" name="Rounded Rectangular Callout 37"/>
          <p:cNvSpPr/>
          <p:nvPr/>
        </p:nvSpPr>
        <p:spPr>
          <a:xfrm>
            <a:off x="7533728" y="4553707"/>
            <a:ext cx="2782563" cy="787616"/>
          </a:xfrm>
          <a:prstGeom prst="wedgeRoundRectCallout">
            <a:avLst>
              <a:gd name="adj1" fmla="val 35005"/>
              <a:gd name="adj2" fmla="val -6538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Won’t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is a contraction of two words. What are they?</a:t>
            </a:r>
            <a:endParaRPr lang="en-US" sz="1600" i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9" name="Shape 87"/>
          <p:cNvSpPr/>
          <p:nvPr/>
        </p:nvSpPr>
        <p:spPr>
          <a:xfrm>
            <a:off x="10656068" y="4341839"/>
            <a:ext cx="1338379" cy="1069299"/>
          </a:xfrm>
          <a:prstGeom prst="cloudCallout">
            <a:avLst>
              <a:gd name="adj1" fmla="val -71654"/>
              <a:gd name="adj2" fmla="val 10624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w</a:t>
            </a: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ill not</a:t>
            </a:r>
          </a:p>
        </p:txBody>
      </p:sp>
      <p:sp>
        <p:nvSpPr>
          <p:cNvPr id="40" name="Rounded Rectangular Callout 39"/>
          <p:cNvSpPr/>
          <p:nvPr/>
        </p:nvSpPr>
        <p:spPr>
          <a:xfrm>
            <a:off x="7520480" y="5590337"/>
            <a:ext cx="2782563" cy="787616"/>
          </a:xfrm>
          <a:prstGeom prst="wedgeRoundRectCallout">
            <a:avLst>
              <a:gd name="adj1" fmla="val 32063"/>
              <a:gd name="adj2" fmla="val -6538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What is the contraction of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will?</a:t>
            </a:r>
          </a:p>
        </p:txBody>
      </p:sp>
      <p:sp>
        <p:nvSpPr>
          <p:cNvPr id="41" name="Shape 87"/>
          <p:cNvSpPr/>
          <p:nvPr/>
        </p:nvSpPr>
        <p:spPr>
          <a:xfrm>
            <a:off x="10516626" y="5642396"/>
            <a:ext cx="955343" cy="859452"/>
          </a:xfrm>
          <a:prstGeom prst="cloudCallout">
            <a:avLst>
              <a:gd name="adj1" fmla="val -71654"/>
              <a:gd name="adj2" fmla="val 10624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’ll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778F789-B413-4636-A851-7C4CAD994DE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Copyright © 2018 by Pearson Education      Gold Experience 2nd Edition A2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76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3" grpId="0" animBg="1"/>
      <p:bldP spid="30" grpId="0" animBg="1"/>
      <p:bldP spid="32" grpId="0" animBg="1"/>
      <p:bldP spid="33" grpId="0" animBg="1"/>
      <p:bldP spid="4" grpId="0"/>
      <p:bldP spid="34" grpId="0"/>
      <p:bldP spid="38" grpId="0" animBg="1"/>
      <p:bldP spid="39" grpId="0" animBg="1"/>
      <p:bldP spid="40" grpId="0" animBg="1"/>
      <p:bldP spid="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06629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first </a:t>
            </a:r>
            <a:r>
              <a:rPr lang="fr-FR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conditional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84" y="1094464"/>
            <a:ext cx="1239894" cy="123989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679" y="1109457"/>
            <a:ext cx="1239894" cy="1239894"/>
          </a:xfrm>
          <a:prstGeom prst="rect">
            <a:avLst/>
          </a:prstGeom>
        </p:spPr>
      </p:pic>
      <p:sp>
        <p:nvSpPr>
          <p:cNvPr id="24" name="Rounded Rectangular Callout 23"/>
          <p:cNvSpPr/>
          <p:nvPr/>
        </p:nvSpPr>
        <p:spPr>
          <a:xfrm>
            <a:off x="6701051" y="1091821"/>
            <a:ext cx="2441597" cy="1091277"/>
          </a:xfrm>
          <a:prstGeom prst="wedgeRoundRectCallout">
            <a:avLst>
              <a:gd name="adj1" fmla="val 71209"/>
              <a:gd name="adj2" fmla="val -13880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depends.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 feel better, I will go.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What about you and your family?</a:t>
            </a:r>
            <a:endParaRPr lang="en-US" sz="16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2335493" y="1284779"/>
            <a:ext cx="3428942" cy="859265"/>
          </a:xfrm>
          <a:prstGeom prst="wedgeRoundRectCallout">
            <a:avLst>
              <a:gd name="adj1" fmla="val -55918"/>
              <a:gd name="adj2" fmla="val -47655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it rains, we won’t go out.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419783"/>
              </p:ext>
            </p:extLst>
          </p:nvPr>
        </p:nvGraphicFramePr>
        <p:xfrm>
          <a:off x="414251" y="2829370"/>
          <a:ext cx="6834290" cy="251195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417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7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clause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1: 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</a:t>
                      </a:r>
                      <a:r>
                        <a:rPr lang="fr-FR" sz="1600" i="0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conditional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clause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2: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consequence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752">
                <a:tc>
                  <a:txBody>
                    <a:bodyPr/>
                    <a:lstStyle/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</a:t>
                      </a:r>
                    </a:p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</a:t>
                      </a:r>
                      <a:r>
                        <a:rPr lang="en-GB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If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     </a:t>
                      </a:r>
                      <a:r>
                        <a:rPr lang="it-IT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da-DK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tense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, 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</a:t>
                      </a:r>
                    </a:p>
                    <a:p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</a:t>
                      </a:r>
                      <a:r>
                        <a:rPr lang="en-GB" sz="1600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will/won’t      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     </a:t>
                      </a:r>
                      <a:r>
                        <a:rPr lang="it-IT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infinitive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I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feel better,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it rains, 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it rains, 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will go.</a:t>
                      </a:r>
                    </a:p>
                    <a:p>
                      <a:endParaRPr lang="en-GB" sz="1600" baseline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 won’t go out.</a:t>
                      </a:r>
                    </a:p>
                    <a:p>
                      <a:endParaRPr lang="en-GB" sz="1600" baseline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We’ll watch it on TV.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0871" y="2421506"/>
            <a:ext cx="1198951" cy="1198951"/>
          </a:xfrm>
          <a:prstGeom prst="rect">
            <a:avLst/>
          </a:prstGeom>
        </p:spPr>
      </p:pic>
      <p:sp>
        <p:nvSpPr>
          <p:cNvPr id="29" name="Rounded Rectangular Callout 28"/>
          <p:cNvSpPr/>
          <p:nvPr/>
        </p:nvSpPr>
        <p:spPr>
          <a:xfrm>
            <a:off x="7426988" y="2438442"/>
            <a:ext cx="3068140" cy="2188150"/>
          </a:xfrm>
          <a:prstGeom prst="wedgeRoundRectCallout">
            <a:avLst>
              <a:gd name="adj1" fmla="val 54577"/>
              <a:gd name="adj2" fmla="val -2220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 can change the order of the clauses, but if the consequence clause is first, you don’t use a comma. Look:</a:t>
            </a: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will go if I feel better.</a:t>
            </a:r>
          </a:p>
          <a:p>
            <a:pPr lvl="0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We won’t go out if it rains.</a:t>
            </a:r>
          </a:p>
        </p:txBody>
      </p:sp>
      <p:sp>
        <p:nvSpPr>
          <p:cNvPr id="35" name="Arc 34"/>
          <p:cNvSpPr/>
          <p:nvPr/>
        </p:nvSpPr>
        <p:spPr>
          <a:xfrm rot="317021" flipH="1">
            <a:off x="3194751" y="2406041"/>
            <a:ext cx="1273289" cy="911321"/>
          </a:xfrm>
          <a:prstGeom prst="arc">
            <a:avLst>
              <a:gd name="adj1" fmla="val 12259691"/>
              <a:gd name="adj2" fmla="val 21106137"/>
            </a:avLst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6" name="Rounded Rectangular Callout 35"/>
          <p:cNvSpPr/>
          <p:nvPr/>
        </p:nvSpPr>
        <p:spPr>
          <a:xfrm>
            <a:off x="7426988" y="4715683"/>
            <a:ext cx="2868082" cy="1152854"/>
          </a:xfrm>
          <a:prstGeom prst="wedgeRoundRectCallout">
            <a:avLst>
              <a:gd name="adj1" fmla="val 54101"/>
              <a:gd name="adj2" fmla="val -4259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can use the contractions of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will: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1. positive: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will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=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’ll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2. negative: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will not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=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won’t</a:t>
            </a:r>
          </a:p>
        </p:txBody>
      </p:sp>
      <p:sp>
        <p:nvSpPr>
          <p:cNvPr id="37" name="Arc 36"/>
          <p:cNvSpPr/>
          <p:nvPr/>
        </p:nvSpPr>
        <p:spPr>
          <a:xfrm rot="21448354" flipH="1">
            <a:off x="4141655" y="4837344"/>
            <a:ext cx="3391511" cy="481477"/>
          </a:xfrm>
          <a:prstGeom prst="arc">
            <a:avLst>
              <a:gd name="adj1" fmla="val 10872353"/>
              <a:gd name="adj2" fmla="val 2133452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2" name="Arc 41"/>
          <p:cNvSpPr/>
          <p:nvPr/>
        </p:nvSpPr>
        <p:spPr>
          <a:xfrm rot="401265" flipH="1">
            <a:off x="4411109" y="4614075"/>
            <a:ext cx="4105838" cy="481477"/>
          </a:xfrm>
          <a:prstGeom prst="arc">
            <a:avLst>
              <a:gd name="adj1" fmla="val 11413169"/>
              <a:gd name="adj2" fmla="val 213831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3" name="Pentagon 42"/>
          <p:cNvSpPr/>
          <p:nvPr/>
        </p:nvSpPr>
        <p:spPr>
          <a:xfrm>
            <a:off x="9099464" y="5957628"/>
            <a:ext cx="2791327" cy="680082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CF6773E-202A-497C-8F78-88C4C68B828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Copyright © 2018 by Pearson Education      Gold Experience 2nd Edition A2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94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5" grpId="0" animBg="1"/>
      <p:bldP spid="36" grpId="0" animBg="1"/>
      <p:bldP spid="37" grpId="0" animBg="1"/>
      <p:bldP spid="42" grpId="0" animBg="1"/>
      <p:bldP spid="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3" y="1599097"/>
            <a:ext cx="1142996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/>
              <a:t>If you………………………………(come) to the cinema with me tonight, I…………………………..(pay) for the tickets.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Steve…………………………………(write) you an email next week if we………………………….(decide) to visit you.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Jenny………………………………..(not be) happy if you……………………………….(not invite) her to the party.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If Chris………………………………(see) you, he………………………………………(want) to know why you are here.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If we…………………………….(leave) late, I………………………………….(call) to tell you.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Francesca………………………………………………..(not </a:t>
            </a:r>
            <a:r>
              <a:rPr lang="en-US" sz="1600" dirty="0" err="1"/>
              <a:t>recognise</a:t>
            </a:r>
            <a:r>
              <a:rPr lang="en-US" sz="1600" dirty="0"/>
              <a:t>) you if you…………………………(wear) that hat.</a:t>
            </a:r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 the correct form of the verbs in brackets to complete the gaps. </a:t>
            </a: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12956" y="1483658"/>
            <a:ext cx="7200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come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42825" y="1496713"/>
            <a:ext cx="11592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will/’ll pay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225360" y="2225484"/>
            <a:ext cx="12875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will/’ll write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928454" y="2225484"/>
            <a:ext cx="8338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decide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953647" y="2965221"/>
            <a:ext cx="18437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will not/won’t be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112454" y="2967310"/>
            <a:ext cx="1962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do not/don’t invite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237764" y="3688955"/>
            <a:ext cx="6399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sees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189109" y="3684170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will/’ll want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837654" y="4424236"/>
            <a:ext cx="6976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leave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841923" y="4420162"/>
            <a:ext cx="11496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will/’ll call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196820" y="5153542"/>
            <a:ext cx="25731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B0F0"/>
                </a:solidFill>
              </a:rPr>
              <a:t>will </a:t>
            </a:r>
            <a:r>
              <a:rPr lang="en-US" sz="1600" b="1" dirty="0">
                <a:solidFill>
                  <a:srgbClr val="00B0F0"/>
                </a:solidFill>
              </a:rPr>
              <a:t>not/won’t </a:t>
            </a:r>
            <a:r>
              <a:rPr lang="en-US" sz="1600" b="1" dirty="0" err="1">
                <a:solidFill>
                  <a:srgbClr val="00B0F0"/>
                </a:solidFill>
              </a:rPr>
              <a:t>recognise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622471" y="5141234"/>
            <a:ext cx="6527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wear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0DA096-694A-4FA6-B52B-F784B0E575F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Copyright © 2018 by Pearson Education      Gold Experience 2nd Edition A2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2604</TotalTime>
  <Words>798</Words>
  <Application>Microsoft Office PowerPoint</Application>
  <PresentationFormat>Widescreen</PresentationFormat>
  <Paragraphs>127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PowerPoint Presentation</vt:lpstr>
      <vt:lpstr>There are many types of conditional if structures, but let’s start with the first conditional.</vt:lpstr>
      <vt:lpstr>Function: the first conditional</vt:lpstr>
      <vt:lpstr>Function: the first conditional</vt:lpstr>
      <vt:lpstr>Form: the first conditional</vt:lpstr>
      <vt:lpstr>Form: the first conditional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Robinson, Timothy</cp:lastModifiedBy>
  <cp:revision>95</cp:revision>
  <dcterms:modified xsi:type="dcterms:W3CDTF">2018-09-26T15:50:19Z</dcterms:modified>
</cp:coreProperties>
</file>