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13"/>
  </p:notesMasterIdLst>
  <p:sldIdLst>
    <p:sldId id="284" r:id="rId3"/>
    <p:sldId id="257" r:id="rId4"/>
    <p:sldId id="258" r:id="rId5"/>
    <p:sldId id="279" r:id="rId6"/>
    <p:sldId id="280" r:id="rId7"/>
    <p:sldId id="281" r:id="rId8"/>
    <p:sldId id="282" r:id="rId9"/>
    <p:sldId id="285" r:id="rId10"/>
    <p:sldId id="283" r:id="rId11"/>
    <p:sldId id="272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84"/>
            <p14:sldId id="257"/>
            <p14:sldId id="258"/>
            <p14:sldId id="279"/>
            <p14:sldId id="280"/>
            <p14:sldId id="281"/>
            <p14:sldId id="282"/>
            <p14:sldId id="285"/>
            <p14:sldId id="283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4686"/>
    <a:srgbClr val="ED6F9C"/>
    <a:srgbClr val="A27DB6"/>
    <a:srgbClr val="5F95CF"/>
    <a:srgbClr val="FCC13F"/>
    <a:srgbClr val="F49C4E"/>
    <a:srgbClr val="37B398"/>
    <a:srgbClr val="EA4E34"/>
    <a:srgbClr val="00A7E3"/>
    <a:srgbClr val="C9D5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514"/>
    <p:restoredTop sz="94690"/>
  </p:normalViewPr>
  <p:slideViewPr>
    <p:cSldViewPr snapToGrid="0">
      <p:cViewPr varScale="1">
        <p:scale>
          <a:sx n="90" d="100"/>
          <a:sy n="90" d="100"/>
        </p:scale>
        <p:origin x="114" y="3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98613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52276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314161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42239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71830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71830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55978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6900"/>
            </a:lvl1pPr>
            <a:lvl2pPr lvl="1" algn="ctr">
              <a:spcBef>
                <a:spcPts val="0"/>
              </a:spcBef>
              <a:buSzPct val="100000"/>
              <a:defRPr sz="6900"/>
            </a:lvl2pPr>
            <a:lvl3pPr lvl="2" algn="ctr">
              <a:spcBef>
                <a:spcPts val="0"/>
              </a:spcBef>
              <a:buSzPct val="100000"/>
              <a:defRPr sz="6900"/>
            </a:lvl3pPr>
            <a:lvl4pPr lvl="3" algn="ctr">
              <a:spcBef>
                <a:spcPts val="0"/>
              </a:spcBef>
              <a:buSzPct val="100000"/>
              <a:defRPr sz="6900"/>
            </a:lvl4pPr>
            <a:lvl5pPr lvl="4" algn="ctr">
              <a:spcBef>
                <a:spcPts val="0"/>
              </a:spcBef>
              <a:buSzPct val="100000"/>
              <a:defRPr sz="6900"/>
            </a:lvl5pPr>
            <a:lvl6pPr lvl="5" algn="ctr">
              <a:spcBef>
                <a:spcPts val="0"/>
              </a:spcBef>
              <a:buSzPct val="100000"/>
              <a:defRPr sz="6900"/>
            </a:lvl6pPr>
            <a:lvl7pPr lvl="6" algn="ctr">
              <a:spcBef>
                <a:spcPts val="0"/>
              </a:spcBef>
              <a:buSzPct val="100000"/>
              <a:defRPr sz="6900"/>
            </a:lvl7pPr>
            <a:lvl8pPr lvl="7" algn="ctr">
              <a:spcBef>
                <a:spcPts val="0"/>
              </a:spcBef>
              <a:buSzPct val="100000"/>
              <a:defRPr sz="6900"/>
            </a:lvl8pPr>
            <a:lvl9pPr lvl="8" algn="ctr">
              <a:spcBef>
                <a:spcPts val="0"/>
              </a:spcBef>
              <a:buSzPct val="100000"/>
              <a:defRPr sz="69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6900"/>
            </a:lvl1pPr>
            <a:lvl2pPr lvl="1" algn="ctr">
              <a:spcBef>
                <a:spcPts val="0"/>
              </a:spcBef>
              <a:buSzPct val="100000"/>
              <a:defRPr sz="6900"/>
            </a:lvl2pPr>
            <a:lvl3pPr lvl="2" algn="ctr">
              <a:spcBef>
                <a:spcPts val="0"/>
              </a:spcBef>
              <a:buSzPct val="100000"/>
              <a:defRPr sz="6900"/>
            </a:lvl3pPr>
            <a:lvl4pPr lvl="3" algn="ctr">
              <a:spcBef>
                <a:spcPts val="0"/>
              </a:spcBef>
              <a:buSzPct val="100000"/>
              <a:defRPr sz="6900"/>
            </a:lvl4pPr>
            <a:lvl5pPr lvl="4" algn="ctr">
              <a:spcBef>
                <a:spcPts val="0"/>
              </a:spcBef>
              <a:buSzPct val="100000"/>
              <a:defRPr sz="6900"/>
            </a:lvl5pPr>
            <a:lvl6pPr lvl="5" algn="ctr">
              <a:spcBef>
                <a:spcPts val="0"/>
              </a:spcBef>
              <a:buSzPct val="100000"/>
              <a:defRPr sz="6900"/>
            </a:lvl6pPr>
            <a:lvl7pPr lvl="6" algn="ctr">
              <a:spcBef>
                <a:spcPts val="0"/>
              </a:spcBef>
              <a:buSzPct val="100000"/>
              <a:defRPr sz="6900"/>
            </a:lvl7pPr>
            <a:lvl8pPr lvl="7" algn="ctr">
              <a:spcBef>
                <a:spcPts val="0"/>
              </a:spcBef>
              <a:buSzPct val="100000"/>
              <a:defRPr sz="6900"/>
            </a:lvl8pPr>
            <a:lvl9pPr lvl="8" algn="ctr">
              <a:spcBef>
                <a:spcPts val="0"/>
              </a:spcBef>
              <a:buSzPct val="100000"/>
              <a:defRPr sz="69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5449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3357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6975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6653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8686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5023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716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3730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3663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2561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6145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>
                <a:solidFill>
                  <a:srgbClr val="595959"/>
                </a:solidFill>
              </a:rPr>
              <a:t>Pearson  (c) 2018      Gold Experience 2nd Edition C1 / B2+ / B2</a:t>
            </a:r>
          </a:p>
        </p:txBody>
      </p:sp>
    </p:spTree>
    <p:extLst>
      <p:ext uri="{BB962C8B-B14F-4D97-AF65-F5344CB8AC3E}">
        <p14:creationId xmlns:p14="http://schemas.microsoft.com/office/powerpoint/2010/main" val="2223735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algn="r"/>
            <a:fld id="{00000000-1234-1234-1234-123412341234}" type="slidenum">
              <a:rPr lang="en-US" sz="1300">
                <a:solidFill>
                  <a:srgbClr val="595959"/>
                </a:solidFill>
              </a:rPr>
              <a:pPr algn="r"/>
              <a:t>‹#›</a:t>
            </a:fld>
            <a:endParaRPr lang="en-US" sz="130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86945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0ABA0"/>
              </a:gs>
              <a:gs pos="77000">
                <a:srgbClr val="67C6E5"/>
              </a:gs>
            </a:gsLst>
            <a:lin ang="2700000" scaled="1"/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Shape 58"/>
          <p:cNvSpPr txBox="1">
            <a:spLocks noGrp="1"/>
          </p:cNvSpPr>
          <p:nvPr>
            <p:ph type="subTitle" idx="1"/>
          </p:nvPr>
        </p:nvSpPr>
        <p:spPr>
          <a:xfrm>
            <a:off x="4260713" y="4716762"/>
            <a:ext cx="5826870" cy="913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l">
              <a:lnSpc>
                <a:spcPct val="90000"/>
              </a:lnSpc>
              <a:buClr>
                <a:srgbClr val="9E3611"/>
              </a:buClr>
              <a:buSzPts val="900"/>
            </a:pPr>
            <a:r>
              <a:rPr lang="en-US" sz="32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Unit </a:t>
            </a:r>
            <a:r>
              <a:rPr lang="en-US" sz="32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5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– </a:t>
            </a:r>
            <a:r>
              <a:rPr lang="en-US" sz="32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past continuous</a:t>
            </a:r>
            <a:endParaRPr sz="3200" b="1" i="0" u="none" strike="noStrike" cap="none" dirty="0">
              <a:solidFill>
                <a:schemeClr val="lt1"/>
              </a:solidFill>
              <a:latin typeface="Times New Roman"/>
              <a:ea typeface="Open Sans"/>
              <a:cs typeface="Times New Roman"/>
              <a:sym typeface="Open Sans"/>
            </a:endParaRPr>
          </a:p>
        </p:txBody>
      </p:sp>
      <p:pic>
        <p:nvPicPr>
          <p:cNvPr id="8" name="Shape 57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1302746"/>
            <a:ext cx="6163056" cy="28529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4363678"/>
            <a:ext cx="1172993" cy="118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256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/>
        </p:nvSpPr>
        <p:spPr>
          <a:xfrm>
            <a:off x="819783" y="4201121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Font typeface="Noto Sans Symbols"/>
              <a:buNone/>
            </a:pPr>
            <a:endParaRPr sz="1600" i="1" dirty="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4" name="Shape 294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983" y="1531798"/>
            <a:ext cx="11429969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My brother singing in a competition last night.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What you were doing when I saw you yesterday?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I cooked when you were arriving.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My best friend and her father was travelling when they met a really famous actor.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It was 4pm. My friends was walking home from school.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Diana didn’t doing her homework when I called her.</a:t>
            </a:r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Correct the errors.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74117" y="1511608"/>
            <a:ext cx="13596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was singing</a:t>
            </a:r>
          </a:p>
        </p:txBody>
      </p:sp>
      <p:sp>
        <p:nvSpPr>
          <p:cNvPr id="31" name="Rectangle 30"/>
          <p:cNvSpPr/>
          <p:nvPr/>
        </p:nvSpPr>
        <p:spPr>
          <a:xfrm>
            <a:off x="1343899" y="2214896"/>
            <a:ext cx="10741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were you</a:t>
            </a:r>
          </a:p>
        </p:txBody>
      </p:sp>
      <p:sp>
        <p:nvSpPr>
          <p:cNvPr id="32" name="Rectangle 31"/>
          <p:cNvSpPr/>
          <p:nvPr/>
        </p:nvSpPr>
        <p:spPr>
          <a:xfrm>
            <a:off x="819783" y="2987397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was cooking</a:t>
            </a:r>
          </a:p>
        </p:txBody>
      </p:sp>
      <p:sp>
        <p:nvSpPr>
          <p:cNvPr id="33" name="Rectangle 32"/>
          <p:cNvSpPr/>
          <p:nvPr/>
        </p:nvSpPr>
        <p:spPr>
          <a:xfrm>
            <a:off x="2540355" y="2987397"/>
            <a:ext cx="8691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arrived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498792" y="3722362"/>
            <a:ext cx="6527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were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834460" y="4443957"/>
            <a:ext cx="6527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were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364577" y="5173127"/>
            <a:ext cx="8242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wasn’t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965278" y="1859776"/>
            <a:ext cx="575077" cy="182002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1527669" y="2680138"/>
            <a:ext cx="758331" cy="1909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107180" y="3421481"/>
            <a:ext cx="566937" cy="7139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2750316" y="3421481"/>
            <a:ext cx="1074847" cy="15231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3614111" y="4171201"/>
            <a:ext cx="316444" cy="4595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3044421" y="4874152"/>
            <a:ext cx="316444" cy="4595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1618487" y="5603813"/>
            <a:ext cx="316444" cy="4595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past continuous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862259" y="2375692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the past continuous.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past continuous versus the past simple.</a:t>
            </a:r>
            <a:endParaRPr lang="en-US"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sentences in the past continuous.</a:t>
            </a: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it?</a:t>
            </a:r>
          </a:p>
        </p:txBody>
      </p:sp>
      <p:sp>
        <p:nvSpPr>
          <p:cNvPr id="6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1. 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it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591" y="4493660"/>
            <a:ext cx="1239894" cy="1239894"/>
          </a:xfrm>
          <a:prstGeom prst="rect">
            <a:avLst/>
          </a:prstGeom>
        </p:spPr>
      </p:pic>
      <p:sp>
        <p:nvSpPr>
          <p:cNvPr id="22" name="Rounded Rectangular Callout 21"/>
          <p:cNvSpPr/>
          <p:nvPr/>
        </p:nvSpPr>
        <p:spPr>
          <a:xfrm>
            <a:off x="6964240" y="4836705"/>
            <a:ext cx="3520645" cy="797021"/>
          </a:xfrm>
          <a:prstGeom prst="wedgeRoundRectCallout">
            <a:avLst>
              <a:gd name="adj1" fmla="val -57569"/>
              <a:gd name="adj2" fmla="val -2489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conversation. Are they talking about the past or the present?</a:t>
            </a:r>
          </a:p>
        </p:txBody>
      </p:sp>
      <p:sp>
        <p:nvSpPr>
          <p:cNvPr id="27" name="Shape 87"/>
          <p:cNvSpPr/>
          <p:nvPr/>
        </p:nvSpPr>
        <p:spPr>
          <a:xfrm>
            <a:off x="10257836" y="3941187"/>
            <a:ext cx="1405607" cy="1030041"/>
          </a:xfrm>
          <a:prstGeom prst="cloudCallout">
            <a:avLst>
              <a:gd name="adj1" fmla="val -49137"/>
              <a:gd name="adj2" fmla="val 46260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The past.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01" y="1259304"/>
            <a:ext cx="1239894" cy="1239894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2261493" y="1023582"/>
            <a:ext cx="2651701" cy="1351128"/>
          </a:xfrm>
          <a:prstGeom prst="wedgeRoundRectCallout">
            <a:avLst>
              <a:gd name="adj1" fmla="val -65848"/>
              <a:gd name="adj2" fmla="val 13766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called you last night at 10 o’clock, but you didn’t answer. What were you doing?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4991" y="1197060"/>
            <a:ext cx="1239894" cy="123989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5773003" y="1023582"/>
            <a:ext cx="2975213" cy="1413372"/>
          </a:xfrm>
          <a:prstGeom prst="wedgeRoundRectCallout">
            <a:avLst>
              <a:gd name="adj1" fmla="val 64178"/>
              <a:gd name="adj2" fmla="val 16845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was sleeping at 10 o’clock when you called me, sorry! I was very tired.</a:t>
            </a:r>
          </a:p>
        </p:txBody>
      </p:sp>
      <p:sp>
        <p:nvSpPr>
          <p:cNvPr id="23" name="Rounded Rectangular Callout 22"/>
          <p:cNvSpPr/>
          <p:nvPr/>
        </p:nvSpPr>
        <p:spPr>
          <a:xfrm>
            <a:off x="5445457" y="2652763"/>
            <a:ext cx="4187469" cy="1503727"/>
          </a:xfrm>
          <a:prstGeom prst="wedgeRoundRectCallout">
            <a:avLst>
              <a:gd name="adj1" fmla="val -30471"/>
              <a:gd name="adj2" fmla="val 6522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what the boy says: ‘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was sleeping at 10 o’clock.’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Do you think the action started before 10 o’clock and continued after 10 o’clock? So, was the action completed at 10 o’clock or in progress? </a:t>
            </a:r>
          </a:p>
        </p:txBody>
      </p:sp>
      <p:sp>
        <p:nvSpPr>
          <p:cNvPr id="26" name="Shape 87"/>
          <p:cNvSpPr/>
          <p:nvPr/>
        </p:nvSpPr>
        <p:spPr>
          <a:xfrm>
            <a:off x="9730966" y="2499198"/>
            <a:ext cx="1787744" cy="1132991"/>
          </a:xfrm>
          <a:prstGeom prst="cloudCallout">
            <a:avLst>
              <a:gd name="adj1" fmla="val -49137"/>
              <a:gd name="adj2" fmla="val 46260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Yes, so it was in progress.</a:t>
            </a:r>
            <a:endParaRPr lang="en-US" sz="1600" i="1" u="none" strike="noStrike" cap="none" dirty="0">
              <a:solidFill>
                <a:schemeClr val="accent6">
                  <a:lumMod val="50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" name="Rounded Rectangular Callout 27"/>
          <p:cNvSpPr/>
          <p:nvPr/>
        </p:nvSpPr>
        <p:spPr>
          <a:xfrm>
            <a:off x="713766" y="2776723"/>
            <a:ext cx="3553133" cy="2328928"/>
          </a:xfrm>
          <a:prstGeom prst="wedgeRoundRectCallout">
            <a:avLst>
              <a:gd name="adj1" fmla="val 58726"/>
              <a:gd name="adj2" fmla="val 2990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sentence again: ‘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was sleeping when you called.’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are two actions here: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1. I was sleeping.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2. You called.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know ‘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was sleeping’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was an action in progress. Did the second  action (‘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you called’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) happen before, after or during?</a:t>
            </a:r>
          </a:p>
        </p:txBody>
      </p:sp>
      <p:sp>
        <p:nvSpPr>
          <p:cNvPr id="30" name="Shape 87"/>
          <p:cNvSpPr/>
          <p:nvPr/>
        </p:nvSpPr>
        <p:spPr>
          <a:xfrm>
            <a:off x="2954910" y="5002082"/>
            <a:ext cx="1787744" cy="1132991"/>
          </a:xfrm>
          <a:prstGeom prst="cloudCallout">
            <a:avLst>
              <a:gd name="adj1" fmla="val -60588"/>
              <a:gd name="adj2" fmla="val -44083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During. </a:t>
            </a:r>
            <a:endParaRPr lang="en-US" sz="1600" i="1" u="none" strike="noStrike" cap="none" dirty="0">
              <a:solidFill>
                <a:schemeClr val="accent6">
                  <a:lumMod val="50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7" grpId="0" animBg="1"/>
      <p:bldP spid="23" grpId="0" animBg="1"/>
      <p:bldP spid="26" grpId="0" animBg="1"/>
      <p:bldP spid="28" grpId="0" animBg="1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past continuous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sp>
        <p:nvSpPr>
          <p:cNvPr id="21" name="Rounded Rectangular Callout 20"/>
          <p:cNvSpPr/>
          <p:nvPr/>
        </p:nvSpPr>
        <p:spPr>
          <a:xfrm>
            <a:off x="646902" y="2312651"/>
            <a:ext cx="3515665" cy="812686"/>
          </a:xfrm>
          <a:prstGeom prst="wedgeRoundRectCallout">
            <a:avLst>
              <a:gd name="adj1" fmla="val 64178"/>
              <a:gd name="adj2" fmla="val 16845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was sleeping at 10 o’clock.</a:t>
            </a:r>
          </a:p>
        </p:txBody>
      </p:sp>
      <p:sp>
        <p:nvSpPr>
          <p:cNvPr id="18" name="Shape 82"/>
          <p:cNvSpPr txBox="1">
            <a:spLocks/>
          </p:cNvSpPr>
          <p:nvPr/>
        </p:nvSpPr>
        <p:spPr>
          <a:xfrm>
            <a:off x="450601" y="1723468"/>
            <a:ext cx="9375787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6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For actions in progress at a specific time in the past.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4" name="Shape 82"/>
          <p:cNvSpPr txBox="1">
            <a:spLocks/>
          </p:cNvSpPr>
          <p:nvPr/>
        </p:nvSpPr>
        <p:spPr>
          <a:xfrm>
            <a:off x="450601" y="3379066"/>
            <a:ext cx="9375787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6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For actions in progress when another action happened in the past.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5" name="Rounded Rectangular Callout 24"/>
          <p:cNvSpPr/>
          <p:nvPr/>
        </p:nvSpPr>
        <p:spPr>
          <a:xfrm>
            <a:off x="646901" y="4221978"/>
            <a:ext cx="3515665" cy="812686"/>
          </a:xfrm>
          <a:prstGeom prst="wedgeRoundRectCallout">
            <a:avLst>
              <a:gd name="adj1" fmla="val 64178"/>
              <a:gd name="adj2" fmla="val 16845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was sleeping when you called.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2836" y="229387"/>
            <a:ext cx="1047473" cy="1047473"/>
          </a:xfrm>
          <a:prstGeom prst="rect">
            <a:avLst/>
          </a:prstGeom>
        </p:spPr>
      </p:pic>
      <p:sp>
        <p:nvSpPr>
          <p:cNvPr id="31" name="Rounded Rectangular Callout 30"/>
          <p:cNvSpPr/>
          <p:nvPr/>
        </p:nvSpPr>
        <p:spPr>
          <a:xfrm>
            <a:off x="5138494" y="2345306"/>
            <a:ext cx="3648596" cy="949946"/>
          </a:xfrm>
          <a:prstGeom prst="wedgeRoundRectCallout">
            <a:avLst>
              <a:gd name="adj1" fmla="val 56518"/>
              <a:gd name="adj2" fmla="val -4356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This is a specific time in the past. Other examples are time expressions like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this morning, last night.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2" name="Arc 31"/>
          <p:cNvSpPr/>
          <p:nvPr/>
        </p:nvSpPr>
        <p:spPr>
          <a:xfrm rot="4799997" flipH="1">
            <a:off x="2939155" y="1088889"/>
            <a:ext cx="1273289" cy="4018305"/>
          </a:xfrm>
          <a:prstGeom prst="arc">
            <a:avLst>
              <a:gd name="adj1" fmla="val 16824491"/>
              <a:gd name="adj2" fmla="val 79242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3" name="Rounded Rectangular Callout 32"/>
          <p:cNvSpPr/>
          <p:nvPr/>
        </p:nvSpPr>
        <p:spPr>
          <a:xfrm>
            <a:off x="9490222" y="1551784"/>
            <a:ext cx="2624185" cy="1879402"/>
          </a:xfrm>
          <a:prstGeom prst="wedgeRoundRectCallout">
            <a:avLst>
              <a:gd name="adj1" fmla="val 19865"/>
              <a:gd name="adj2" fmla="val -5761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boy started sleeping before 10 o’clock and continued sleeping after 10 o’clock. It was in progress. It wasn’t completed at this specific time.</a:t>
            </a:r>
          </a:p>
        </p:txBody>
      </p:sp>
      <p:sp>
        <p:nvSpPr>
          <p:cNvPr id="34" name="Arc 33"/>
          <p:cNvSpPr/>
          <p:nvPr/>
        </p:nvSpPr>
        <p:spPr>
          <a:xfrm rot="5123700" flipH="1">
            <a:off x="6749499" y="-1903036"/>
            <a:ext cx="1273289" cy="7653843"/>
          </a:xfrm>
          <a:prstGeom prst="arc">
            <a:avLst>
              <a:gd name="adj1" fmla="val 16304853"/>
              <a:gd name="adj2" fmla="val 497932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5" name="Rounded Rectangular Callout 34"/>
          <p:cNvSpPr/>
          <p:nvPr/>
        </p:nvSpPr>
        <p:spPr>
          <a:xfrm>
            <a:off x="4901468" y="4185778"/>
            <a:ext cx="3068825" cy="949946"/>
          </a:xfrm>
          <a:prstGeom prst="wedgeRoundRectCallout">
            <a:avLst>
              <a:gd name="adj1" fmla="val 56518"/>
              <a:gd name="adj2" fmla="val -4356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Notice how this action is in the past simple.</a:t>
            </a:r>
          </a:p>
        </p:txBody>
      </p:sp>
      <p:sp>
        <p:nvSpPr>
          <p:cNvPr id="36" name="Arc 35"/>
          <p:cNvSpPr/>
          <p:nvPr/>
        </p:nvSpPr>
        <p:spPr>
          <a:xfrm rot="4799997" flipH="1">
            <a:off x="3067761" y="3025511"/>
            <a:ext cx="1273289" cy="4018305"/>
          </a:xfrm>
          <a:prstGeom prst="arc">
            <a:avLst>
              <a:gd name="adj1" fmla="val 17261644"/>
              <a:gd name="adj2" fmla="val 79242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7" name="Rounded Rectangular Callout 36"/>
          <p:cNvSpPr/>
          <p:nvPr/>
        </p:nvSpPr>
        <p:spPr>
          <a:xfrm>
            <a:off x="8291975" y="4141895"/>
            <a:ext cx="3068825" cy="949946"/>
          </a:xfrm>
          <a:prstGeom prst="wedgeRoundRectCallout">
            <a:avLst>
              <a:gd name="adj1" fmla="val 56518"/>
              <a:gd name="adj2" fmla="val -4356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use the linking word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when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to connect the two parts of the sentence.</a:t>
            </a:r>
          </a:p>
        </p:txBody>
      </p:sp>
      <p:sp>
        <p:nvSpPr>
          <p:cNvPr id="38" name="Arc 37"/>
          <p:cNvSpPr/>
          <p:nvPr/>
        </p:nvSpPr>
        <p:spPr>
          <a:xfrm rot="5123700" flipH="1">
            <a:off x="5285548" y="733299"/>
            <a:ext cx="1273289" cy="7653843"/>
          </a:xfrm>
          <a:prstGeom prst="arc">
            <a:avLst>
              <a:gd name="adj1" fmla="val 16248884"/>
              <a:gd name="adj2" fmla="val 504234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7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729148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8" grpId="0"/>
      <p:bldP spid="24" grpId="0"/>
      <p:bldP spid="25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2. 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it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042" y="4615268"/>
            <a:ext cx="1239894" cy="1239894"/>
          </a:xfrm>
          <a:prstGeom prst="rect">
            <a:avLst/>
          </a:prstGeom>
        </p:spPr>
      </p:pic>
      <p:sp>
        <p:nvSpPr>
          <p:cNvPr id="22" name="Rounded Rectangular Callout 21"/>
          <p:cNvSpPr/>
          <p:nvPr/>
        </p:nvSpPr>
        <p:spPr>
          <a:xfrm>
            <a:off x="7138017" y="4012442"/>
            <a:ext cx="3370759" cy="1621283"/>
          </a:xfrm>
          <a:prstGeom prst="wedgeRoundRectCallout">
            <a:avLst>
              <a:gd name="adj1" fmla="val -57569"/>
              <a:gd name="adj2" fmla="val -2489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section from a story above. Do you think this is one of the main events in the story or is it setting the scene?</a:t>
            </a:r>
          </a:p>
        </p:txBody>
      </p:sp>
      <p:sp>
        <p:nvSpPr>
          <p:cNvPr id="27" name="Shape 87"/>
          <p:cNvSpPr/>
          <p:nvPr/>
        </p:nvSpPr>
        <p:spPr>
          <a:xfrm>
            <a:off x="9805972" y="2521353"/>
            <a:ext cx="1931103" cy="1674209"/>
          </a:xfrm>
          <a:prstGeom prst="cloudCallout">
            <a:avLst>
              <a:gd name="adj1" fmla="val -49137"/>
              <a:gd name="adj2" fmla="val 46260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It is setting the scene.</a:t>
            </a:r>
            <a:endParaRPr lang="en-US" sz="1600" i="1" u="none" strike="noStrike" cap="none" dirty="0">
              <a:solidFill>
                <a:schemeClr val="accent6">
                  <a:lumMod val="50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317" y="1281459"/>
            <a:ext cx="1239894" cy="1239894"/>
          </a:xfrm>
          <a:prstGeom prst="rect">
            <a:avLst/>
          </a:prstGeom>
        </p:spPr>
      </p:pic>
      <p:sp>
        <p:nvSpPr>
          <p:cNvPr id="19" name="Rounded Rectangular Callout 18"/>
          <p:cNvSpPr/>
          <p:nvPr/>
        </p:nvSpPr>
        <p:spPr>
          <a:xfrm>
            <a:off x="2834725" y="1281458"/>
            <a:ext cx="5558648" cy="1106899"/>
          </a:xfrm>
          <a:prstGeom prst="wedgeRoundRectCallout">
            <a:avLst>
              <a:gd name="adj1" fmla="val -62071"/>
              <a:gd name="adj2" fmla="val -11203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[Reading a book:]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was a cold dark night and it was raining outside. The trees were moving in the wind and the animals were hiding from the cold.  </a:t>
            </a:r>
          </a:p>
        </p:txBody>
      </p:sp>
      <p:sp>
        <p:nvSpPr>
          <p:cNvPr id="24" name="Rounded Rectangular Callout 23"/>
          <p:cNvSpPr/>
          <p:nvPr/>
        </p:nvSpPr>
        <p:spPr>
          <a:xfrm>
            <a:off x="1149346" y="4353636"/>
            <a:ext cx="3231586" cy="1143346"/>
          </a:xfrm>
          <a:prstGeom prst="wedgeRoundRectCallout">
            <a:avLst>
              <a:gd name="adj1" fmla="val 59848"/>
              <a:gd name="adj2" fmla="val 2056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Do we use the past simple here to set the scene or the past continuous?</a:t>
            </a:r>
          </a:p>
        </p:txBody>
      </p:sp>
      <p:sp>
        <p:nvSpPr>
          <p:cNvPr id="25" name="Shape 87"/>
          <p:cNvSpPr/>
          <p:nvPr/>
        </p:nvSpPr>
        <p:spPr>
          <a:xfrm>
            <a:off x="809917" y="2736320"/>
            <a:ext cx="1931103" cy="1674209"/>
          </a:xfrm>
          <a:prstGeom prst="cloudCallout">
            <a:avLst>
              <a:gd name="adj1" fmla="val 34258"/>
              <a:gd name="adj2" fmla="val 51966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The past continuous.</a:t>
            </a:r>
            <a:endParaRPr lang="en-US" sz="1600" i="1" u="none" strike="noStrike" cap="none" dirty="0">
              <a:solidFill>
                <a:schemeClr val="accent6">
                  <a:lumMod val="50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3323725" y="2892575"/>
            <a:ext cx="3231586" cy="1143346"/>
          </a:xfrm>
          <a:prstGeom prst="wedgeRoundRectCallout">
            <a:avLst>
              <a:gd name="adj1" fmla="val 22684"/>
              <a:gd name="adj2" fmla="val 8263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Do you think we usually use the past continuous or the past simple for the main events? </a:t>
            </a:r>
          </a:p>
        </p:txBody>
      </p:sp>
      <p:sp>
        <p:nvSpPr>
          <p:cNvPr id="31" name="Shape 87"/>
          <p:cNvSpPr/>
          <p:nvPr/>
        </p:nvSpPr>
        <p:spPr>
          <a:xfrm>
            <a:off x="6694529" y="2606875"/>
            <a:ext cx="1402225" cy="1191133"/>
          </a:xfrm>
          <a:prstGeom prst="cloudCallout">
            <a:avLst>
              <a:gd name="adj1" fmla="val -60577"/>
              <a:gd name="adj2" fmla="val 37281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The past simple.</a:t>
            </a:r>
            <a:endParaRPr lang="en-US" sz="1600" i="1" u="none" strike="noStrike" cap="none" dirty="0">
              <a:solidFill>
                <a:schemeClr val="accent6">
                  <a:lumMod val="50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870082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7" grpId="0" animBg="1"/>
      <p:bldP spid="24" grpId="0" animBg="1"/>
      <p:bldP spid="25" grpId="0" animBg="1"/>
      <p:bldP spid="29" grpId="0" animBg="1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past continuous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sp>
        <p:nvSpPr>
          <p:cNvPr id="21" name="Rounded Rectangular Callout 20"/>
          <p:cNvSpPr/>
          <p:nvPr/>
        </p:nvSpPr>
        <p:spPr>
          <a:xfrm>
            <a:off x="646902" y="2312651"/>
            <a:ext cx="3515665" cy="812686"/>
          </a:xfrm>
          <a:prstGeom prst="wedgeRoundRectCallout">
            <a:avLst>
              <a:gd name="adj1" fmla="val -57716"/>
              <a:gd name="adj2" fmla="val -16742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was sleeping at 10 o’clock.</a:t>
            </a:r>
          </a:p>
        </p:txBody>
      </p:sp>
      <p:sp>
        <p:nvSpPr>
          <p:cNvPr id="18" name="Shape 82"/>
          <p:cNvSpPr txBox="1">
            <a:spLocks/>
          </p:cNvSpPr>
          <p:nvPr/>
        </p:nvSpPr>
        <p:spPr>
          <a:xfrm>
            <a:off x="450601" y="1723468"/>
            <a:ext cx="9375787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6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For actions in progress at a specific time in the past.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4" name="Shape 82"/>
          <p:cNvSpPr txBox="1">
            <a:spLocks/>
          </p:cNvSpPr>
          <p:nvPr/>
        </p:nvSpPr>
        <p:spPr>
          <a:xfrm>
            <a:off x="450601" y="3379066"/>
            <a:ext cx="9375787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6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For actions in progress when another action happened in the past.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5" name="Rounded Rectangular Callout 24"/>
          <p:cNvSpPr/>
          <p:nvPr/>
        </p:nvSpPr>
        <p:spPr>
          <a:xfrm>
            <a:off x="646901" y="4221978"/>
            <a:ext cx="3515665" cy="812686"/>
          </a:xfrm>
          <a:prstGeom prst="wedgeRoundRectCallout">
            <a:avLst>
              <a:gd name="adj1" fmla="val -56164"/>
              <a:gd name="adj2" fmla="val -18421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was sleeping when you called.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2836" y="229387"/>
            <a:ext cx="1047473" cy="1047473"/>
          </a:xfrm>
          <a:prstGeom prst="rect">
            <a:avLst/>
          </a:prstGeom>
        </p:spPr>
      </p:pic>
      <p:sp>
        <p:nvSpPr>
          <p:cNvPr id="31" name="Rounded Rectangular Callout 30"/>
          <p:cNvSpPr/>
          <p:nvPr/>
        </p:nvSpPr>
        <p:spPr>
          <a:xfrm>
            <a:off x="5138494" y="2345306"/>
            <a:ext cx="3648596" cy="1033760"/>
          </a:xfrm>
          <a:prstGeom prst="wedgeRoundRectCallout">
            <a:avLst>
              <a:gd name="adj1" fmla="val 56518"/>
              <a:gd name="adj2" fmla="val -4356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This is a specific time in the past. Other examples are time expressions like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this morning, last night.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2" name="Arc 31"/>
          <p:cNvSpPr/>
          <p:nvPr/>
        </p:nvSpPr>
        <p:spPr>
          <a:xfrm rot="4799997" flipH="1">
            <a:off x="2939155" y="1088889"/>
            <a:ext cx="1273289" cy="4018305"/>
          </a:xfrm>
          <a:prstGeom prst="arc">
            <a:avLst>
              <a:gd name="adj1" fmla="val 16824491"/>
              <a:gd name="adj2" fmla="val 79242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4" name="Arc 33"/>
          <p:cNvSpPr/>
          <p:nvPr/>
        </p:nvSpPr>
        <p:spPr>
          <a:xfrm rot="5123700" flipH="1">
            <a:off x="6749499" y="-1903036"/>
            <a:ext cx="1273289" cy="7653843"/>
          </a:xfrm>
          <a:prstGeom prst="arc">
            <a:avLst>
              <a:gd name="adj1" fmla="val 16304853"/>
              <a:gd name="adj2" fmla="val 497932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5" name="Rounded Rectangular Callout 34"/>
          <p:cNvSpPr/>
          <p:nvPr/>
        </p:nvSpPr>
        <p:spPr>
          <a:xfrm>
            <a:off x="4901468" y="4185778"/>
            <a:ext cx="3068825" cy="949946"/>
          </a:xfrm>
          <a:prstGeom prst="wedgeRoundRectCallout">
            <a:avLst>
              <a:gd name="adj1" fmla="val 56518"/>
              <a:gd name="adj2" fmla="val -4356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Notice how this action is in the past simple.</a:t>
            </a:r>
          </a:p>
        </p:txBody>
      </p:sp>
      <p:sp>
        <p:nvSpPr>
          <p:cNvPr id="36" name="Arc 35"/>
          <p:cNvSpPr/>
          <p:nvPr/>
        </p:nvSpPr>
        <p:spPr>
          <a:xfrm rot="4799997" flipH="1">
            <a:off x="3067761" y="3025511"/>
            <a:ext cx="1273289" cy="4018305"/>
          </a:xfrm>
          <a:prstGeom prst="arc">
            <a:avLst>
              <a:gd name="adj1" fmla="val 17261644"/>
              <a:gd name="adj2" fmla="val 79242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7" name="Rounded Rectangular Callout 36"/>
          <p:cNvSpPr/>
          <p:nvPr/>
        </p:nvSpPr>
        <p:spPr>
          <a:xfrm>
            <a:off x="8291975" y="4141895"/>
            <a:ext cx="3068825" cy="949946"/>
          </a:xfrm>
          <a:prstGeom prst="wedgeRoundRectCallout">
            <a:avLst>
              <a:gd name="adj1" fmla="val 56518"/>
              <a:gd name="adj2" fmla="val -4356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use the linking word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when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to connect the two parts of the sentence.</a:t>
            </a:r>
          </a:p>
        </p:txBody>
      </p:sp>
      <p:sp>
        <p:nvSpPr>
          <p:cNvPr id="38" name="Arc 37"/>
          <p:cNvSpPr/>
          <p:nvPr/>
        </p:nvSpPr>
        <p:spPr>
          <a:xfrm rot="5123700" flipH="1">
            <a:off x="5285548" y="733299"/>
            <a:ext cx="1273289" cy="7653843"/>
          </a:xfrm>
          <a:prstGeom prst="arc">
            <a:avLst>
              <a:gd name="adj1" fmla="val 16248884"/>
              <a:gd name="adj2" fmla="val 504234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7" name="Shape 82"/>
          <p:cNvSpPr txBox="1">
            <a:spLocks/>
          </p:cNvSpPr>
          <p:nvPr/>
        </p:nvSpPr>
        <p:spPr>
          <a:xfrm>
            <a:off x="450601" y="5145564"/>
            <a:ext cx="9375787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6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To set the scene in a story in the past.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9" name="Rounded Rectangular Callout 18"/>
          <p:cNvSpPr/>
          <p:nvPr/>
        </p:nvSpPr>
        <p:spPr>
          <a:xfrm>
            <a:off x="823955" y="5594631"/>
            <a:ext cx="5365718" cy="756909"/>
          </a:xfrm>
          <a:prstGeom prst="wedgeRoundRectCallout">
            <a:avLst>
              <a:gd name="adj1" fmla="val -52914"/>
              <a:gd name="adj2" fmla="val -5794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was raining outside. The trees were moving in the wind and the animals were hiding from the cold.  </a:t>
            </a:r>
          </a:p>
        </p:txBody>
      </p:sp>
      <p:sp>
        <p:nvSpPr>
          <p:cNvPr id="20" name="Rounded Rectangular Callout 19"/>
          <p:cNvSpPr/>
          <p:nvPr/>
        </p:nvSpPr>
        <p:spPr>
          <a:xfrm>
            <a:off x="6317718" y="5547894"/>
            <a:ext cx="3068825" cy="949946"/>
          </a:xfrm>
          <a:prstGeom prst="wedgeRoundRectCallout">
            <a:avLst>
              <a:gd name="adj1" fmla="val 36061"/>
              <a:gd name="adj2" fmla="val -7086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usually use the past simple with the main events.</a:t>
            </a:r>
          </a:p>
        </p:txBody>
      </p:sp>
      <p:sp>
        <p:nvSpPr>
          <p:cNvPr id="22" name="Pentagon 21"/>
          <p:cNvSpPr/>
          <p:nvPr/>
        </p:nvSpPr>
        <p:spPr>
          <a:xfrm>
            <a:off x="9625880" y="5447519"/>
            <a:ext cx="2342831" cy="966022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sentences in the past continuous?</a:t>
            </a:r>
          </a:p>
        </p:txBody>
      </p:sp>
      <p:sp>
        <p:nvSpPr>
          <p:cNvPr id="23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" name="Rounded Rectangular Callout 32"/>
          <p:cNvSpPr/>
          <p:nvPr/>
        </p:nvSpPr>
        <p:spPr>
          <a:xfrm>
            <a:off x="9344526" y="1516177"/>
            <a:ext cx="2624185" cy="1879402"/>
          </a:xfrm>
          <a:prstGeom prst="wedgeRoundRectCallout">
            <a:avLst>
              <a:gd name="adj1" fmla="val 19865"/>
              <a:gd name="adj2" fmla="val -5761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boy started sleeping before 10 o’clock and continued sleeping after 10 o’clock. It was in progress. It wasn’t completed at this specific time.</a:t>
            </a:r>
          </a:p>
        </p:txBody>
      </p:sp>
    </p:spTree>
    <p:extLst>
      <p:ext uri="{BB962C8B-B14F-4D97-AF65-F5344CB8AC3E}">
        <p14:creationId xmlns:p14="http://schemas.microsoft.com/office/powerpoint/2010/main" val="1327095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 animBg="1"/>
      <p:bldP spid="20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sentences?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7958" y="229387"/>
            <a:ext cx="1042351" cy="1042351"/>
          </a:xfrm>
          <a:prstGeom prst="rect">
            <a:avLst/>
          </a:prstGeom>
        </p:spPr>
      </p:pic>
      <p:sp>
        <p:nvSpPr>
          <p:cNvPr id="19" name="Rounded Rectangular Callout 18"/>
          <p:cNvSpPr/>
          <p:nvPr/>
        </p:nvSpPr>
        <p:spPr>
          <a:xfrm>
            <a:off x="7719446" y="913866"/>
            <a:ext cx="2636404" cy="1278555"/>
          </a:xfrm>
          <a:prstGeom prst="wedgeRoundRectCallout">
            <a:avLst>
              <a:gd name="adj1" fmla="val 40537"/>
              <a:gd name="adj2" fmla="val -5768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Complete the tables with the words below. Look at the examples to help you. The first one is done for you.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3702626"/>
              </p:ext>
            </p:extLst>
          </p:nvPr>
        </p:nvGraphicFramePr>
        <p:xfrm>
          <a:off x="450601" y="1053021"/>
          <a:ext cx="7006738" cy="1234157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06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2466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r>
                        <a:rPr lang="nb-NO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It                            was                        raining.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8963391"/>
              </p:ext>
            </p:extLst>
          </p:nvPr>
        </p:nvGraphicFramePr>
        <p:xfrm>
          <a:off x="450601" y="2708512"/>
          <a:ext cx="7006738" cy="1234157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06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2466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r>
                        <a:rPr lang="nb-NO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I                            wasn’t                        working.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04500"/>
              </p:ext>
            </p:extLst>
          </p:nvPr>
        </p:nvGraphicFramePr>
        <p:xfrm>
          <a:off x="450601" y="4345122"/>
          <a:ext cx="7006738" cy="188976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06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2466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r>
                        <a:rPr lang="nb-NO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What                    were                  you                       doing?</a:t>
                      </a:r>
                    </a:p>
                    <a:p>
                      <a:endParaRPr lang="en-GB" sz="1600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nb-NO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Was                  he                     playing golf?     </a:t>
                      </a:r>
                    </a:p>
                    <a:p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</a:t>
                      </a:r>
                    </a:p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2" name="Rectangle 31"/>
          <p:cNvSpPr/>
          <p:nvPr/>
        </p:nvSpPr>
        <p:spPr>
          <a:xfrm>
            <a:off x="4003181" y="5014193"/>
            <a:ext cx="943244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subject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  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17595" y="1817196"/>
            <a:ext cx="953614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?   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505025" y="5014193"/>
            <a:ext cx="1196161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to be</a:t>
            </a:r>
            <a:r>
              <a:rPr lang="en-GB" b="1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(past)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978750" y="5827727"/>
            <a:ext cx="1299154" cy="307778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to be</a:t>
            </a:r>
            <a:r>
              <a:rPr lang="en-GB" b="1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(past)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985905" y="5827726"/>
            <a:ext cx="960520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nl-NL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verb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-</a:t>
            </a:r>
            <a:r>
              <a:rPr lang="en-GB" b="1" i="1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ing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502676" y="1790002"/>
            <a:ext cx="1079258" cy="307776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nl-NL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verb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-</a:t>
            </a:r>
            <a:r>
              <a:rPr lang="en-GB" b="1" i="1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ing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551933" y="1790000"/>
            <a:ext cx="1170020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?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551933" y="3483656"/>
            <a:ext cx="1433972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?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31044" y="3483656"/>
            <a:ext cx="966306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?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676669" y="3483657"/>
            <a:ext cx="1063208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?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450612" y="5800300"/>
            <a:ext cx="1206988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?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088286" y="5014193"/>
            <a:ext cx="1114744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?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739877" y="5014194"/>
            <a:ext cx="1043060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nl-NL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verb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-</a:t>
            </a:r>
            <a:r>
              <a:rPr lang="en-GB" b="1" i="1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ing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893959" y="2306246"/>
            <a:ext cx="813218" cy="307777"/>
          </a:xfrm>
          <a:prstGeom prst="rect">
            <a:avLst/>
          </a:prstGeom>
          <a:solidFill>
            <a:srgbClr val="1B4686"/>
          </a:solidFill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subject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  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198591" y="2306245"/>
            <a:ext cx="813218" cy="307777"/>
          </a:xfrm>
          <a:prstGeom prst="rect">
            <a:avLst/>
          </a:prstGeom>
          <a:solidFill>
            <a:srgbClr val="1B4686"/>
          </a:solidFill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subject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  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0500338" y="2306245"/>
            <a:ext cx="1152128" cy="307777"/>
          </a:xfrm>
          <a:prstGeom prst="rect">
            <a:avLst/>
          </a:prstGeom>
          <a:solidFill>
            <a:srgbClr val="1B4686"/>
          </a:solidFill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to be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(past)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893959" y="2982116"/>
            <a:ext cx="1481132" cy="307777"/>
          </a:xfrm>
          <a:prstGeom prst="rect">
            <a:avLst/>
          </a:prstGeom>
          <a:solidFill>
            <a:srgbClr val="1B4686"/>
          </a:solidFill>
        </p:spPr>
        <p:txBody>
          <a:bodyPr wrap="none">
            <a:spAutoFit/>
          </a:bodyPr>
          <a:lstStyle/>
          <a:p>
            <a:r>
              <a:rPr lang="en-GB" b="1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not </a:t>
            </a:r>
            <a:r>
              <a:rPr lang="en-US" b="1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to be</a:t>
            </a:r>
            <a:r>
              <a:rPr lang="en-GB" b="1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(past)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0848646" y="2982116"/>
            <a:ext cx="978149" cy="307777"/>
          </a:xfrm>
          <a:prstGeom prst="rect">
            <a:avLst/>
          </a:prstGeom>
          <a:solidFill>
            <a:srgbClr val="1B4686"/>
          </a:solidFill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verb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-</a:t>
            </a:r>
            <a:r>
              <a:rPr lang="en-GB" b="1" i="1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ing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10617957" y="1417705"/>
            <a:ext cx="932617" cy="307777"/>
          </a:xfrm>
          <a:prstGeom prst="rect">
            <a:avLst/>
          </a:prstGeom>
          <a:solidFill>
            <a:srgbClr val="1B4686"/>
          </a:solidFill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qu. word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0617957" y="1882658"/>
            <a:ext cx="813218" cy="307777"/>
          </a:xfrm>
          <a:prstGeom prst="rect">
            <a:avLst/>
          </a:prstGeom>
          <a:solidFill>
            <a:srgbClr val="1B4686"/>
          </a:solidFill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subject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  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9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478979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9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29167E-6 -7.40741E-7 L -0.80378 -0.0092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195" y="-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3.7037E-6 L -0.65183 -0.0761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591" y="-38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7 0.00416 L -0.58034 0.17129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958" y="83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35 0.00416 L -0.43919 0.07291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83" y="34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.00416 L -0.50039 0.07338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26" y="34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17 -0.00209 L -0.78216 0.52361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67" y="26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17 -0.00209 L -0.54167 0.51064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148" y="25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" grpId="0" animBg="1"/>
      <p:bldP spid="3" grpId="1" animBg="1"/>
      <p:bldP spid="31" grpId="0" animBg="1"/>
      <p:bldP spid="31" grpId="1" animBg="1"/>
      <p:bldP spid="34" grpId="0" animBg="1"/>
      <p:bldP spid="34" grpId="1" animBg="1"/>
      <p:bldP spid="35" grpId="0" animBg="1"/>
      <p:bldP spid="35" grpId="1" animBg="1"/>
      <p:bldP spid="40" grpId="0" animBg="1"/>
      <p:bldP spid="40" grpId="1" animBg="1"/>
      <p:bldP spid="49" grpId="0" animBg="1"/>
      <p:bldP spid="49" grpId="1" animBg="1"/>
      <p:bldP spid="50" grpId="0" animBg="1"/>
      <p:bldP spid="50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sentences?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7958" y="229387"/>
            <a:ext cx="1042351" cy="1042351"/>
          </a:xfrm>
          <a:prstGeom prst="rect">
            <a:avLst/>
          </a:prstGeom>
        </p:spPr>
      </p:pic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4020680"/>
              </p:ext>
            </p:extLst>
          </p:nvPr>
        </p:nvGraphicFramePr>
        <p:xfrm>
          <a:off x="450601" y="1053021"/>
          <a:ext cx="7006738" cy="1234157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06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2466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r>
                        <a:rPr lang="nb-NO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It                            was                        raining.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663119"/>
              </p:ext>
            </p:extLst>
          </p:nvPr>
        </p:nvGraphicFramePr>
        <p:xfrm>
          <a:off x="450601" y="2708512"/>
          <a:ext cx="7006738" cy="1234157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06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2466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r>
                        <a:rPr lang="nb-NO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I                            wasn’t                        working.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193896"/>
              </p:ext>
            </p:extLst>
          </p:nvPr>
        </p:nvGraphicFramePr>
        <p:xfrm>
          <a:off x="450601" y="4345122"/>
          <a:ext cx="7006738" cy="188976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06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2466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r>
                        <a:rPr lang="nb-NO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What                    were                  you                       doing?</a:t>
                      </a:r>
                    </a:p>
                    <a:p>
                      <a:endParaRPr lang="en-GB" sz="1600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nb-NO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Was                  he                     playing golf?     </a:t>
                      </a:r>
                    </a:p>
                    <a:p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</a:t>
                      </a:r>
                    </a:p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2" name="Rectangle 31"/>
          <p:cNvSpPr/>
          <p:nvPr/>
        </p:nvSpPr>
        <p:spPr>
          <a:xfrm>
            <a:off x="4003181" y="5014193"/>
            <a:ext cx="943244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subject</a:t>
            </a:r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   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17595" y="1817196"/>
            <a:ext cx="953614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?   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505025" y="5014193"/>
            <a:ext cx="1196161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to be</a:t>
            </a:r>
            <a:r>
              <a:rPr lang="en-GB" b="1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(past)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978750" y="5827727"/>
            <a:ext cx="1299154" cy="307778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to be</a:t>
            </a:r>
            <a:r>
              <a:rPr lang="en-GB" b="1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(past)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985905" y="5827726"/>
            <a:ext cx="960520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nl-NL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verb</a:t>
            </a:r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 -</a:t>
            </a:r>
            <a:r>
              <a:rPr lang="en-GB" b="1" i="1" dirty="0" err="1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ing</a:t>
            </a:r>
            <a:endParaRPr lang="en-GB" b="1" i="1" dirty="0">
              <a:solidFill>
                <a:srgbClr val="FFFFFF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502676" y="1790002"/>
            <a:ext cx="1079258" cy="307776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nl-NL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verb</a:t>
            </a:r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 -</a:t>
            </a:r>
            <a:r>
              <a:rPr lang="en-GB" b="1" i="1" dirty="0" err="1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ing</a:t>
            </a:r>
            <a:endParaRPr lang="en-GB" b="1" i="1" dirty="0">
              <a:solidFill>
                <a:srgbClr val="FFFFFF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551933" y="1790000"/>
            <a:ext cx="1170020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?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551933" y="3483656"/>
            <a:ext cx="1433972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?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31044" y="3483656"/>
            <a:ext cx="966306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?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676669" y="3483657"/>
            <a:ext cx="1063208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?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450612" y="5800300"/>
            <a:ext cx="1206988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?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088286" y="5014193"/>
            <a:ext cx="1114744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?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739877" y="5014194"/>
            <a:ext cx="1043060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nl-NL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verb</a:t>
            </a:r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 -</a:t>
            </a:r>
            <a:r>
              <a:rPr lang="en-GB" b="1" i="1" dirty="0" err="1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ing</a:t>
            </a:r>
            <a:endParaRPr lang="en-GB" b="1" i="1" dirty="0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78304" y="3479901"/>
            <a:ext cx="813218" cy="307777"/>
          </a:xfrm>
          <a:prstGeom prst="rect">
            <a:avLst/>
          </a:prstGeom>
          <a:solidFill>
            <a:srgbClr val="1B4686"/>
          </a:solidFill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subject</a:t>
            </a:r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   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612108" y="5800934"/>
            <a:ext cx="813218" cy="307777"/>
          </a:xfrm>
          <a:prstGeom prst="rect">
            <a:avLst/>
          </a:prstGeom>
          <a:solidFill>
            <a:srgbClr val="1B4686"/>
          </a:solidFill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subject</a:t>
            </a:r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   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538752" y="1789487"/>
            <a:ext cx="1152128" cy="307777"/>
          </a:xfrm>
          <a:prstGeom prst="rect">
            <a:avLst/>
          </a:prstGeom>
          <a:solidFill>
            <a:srgbClr val="1B4686"/>
          </a:solidFill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to be</a:t>
            </a:r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 (past)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524924" y="3481358"/>
            <a:ext cx="1481132" cy="307777"/>
          </a:xfrm>
          <a:prstGeom prst="rect">
            <a:avLst/>
          </a:prstGeom>
          <a:solidFill>
            <a:srgbClr val="1B4686"/>
          </a:solidFill>
        </p:spPr>
        <p:txBody>
          <a:bodyPr wrap="none">
            <a:spAutoFit/>
          </a:bodyPr>
          <a:lstStyle/>
          <a:p>
            <a:r>
              <a:rPr lang="en-GB" b="1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not </a:t>
            </a:r>
            <a:r>
              <a:rPr lang="en-US" b="1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to be</a:t>
            </a:r>
            <a:r>
              <a:rPr lang="en-GB" b="1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(past)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717611" y="3481358"/>
            <a:ext cx="978149" cy="307777"/>
          </a:xfrm>
          <a:prstGeom prst="rect">
            <a:avLst/>
          </a:prstGeom>
          <a:solidFill>
            <a:srgbClr val="1B4686"/>
          </a:solidFill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verb</a:t>
            </a:r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 -</a:t>
            </a:r>
            <a:r>
              <a:rPr lang="en-GB" b="1" i="1" dirty="0" err="1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ing</a:t>
            </a:r>
            <a:endParaRPr lang="en-GB" b="1" i="1" dirty="0">
              <a:solidFill>
                <a:srgbClr val="FFFFFF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1219957" y="5008739"/>
            <a:ext cx="932617" cy="307777"/>
          </a:xfrm>
          <a:prstGeom prst="rect">
            <a:avLst/>
          </a:prstGeom>
          <a:solidFill>
            <a:srgbClr val="1B4686"/>
          </a:solidFill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qu. word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834578" y="1812589"/>
            <a:ext cx="813218" cy="307777"/>
          </a:xfrm>
          <a:prstGeom prst="rect">
            <a:avLst/>
          </a:prstGeom>
          <a:solidFill>
            <a:srgbClr val="1B4686"/>
          </a:solidFill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subject</a:t>
            </a:r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   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52" name="Rounded Rectangular Callout 51"/>
          <p:cNvSpPr/>
          <p:nvPr/>
        </p:nvSpPr>
        <p:spPr>
          <a:xfrm>
            <a:off x="7694941" y="2514903"/>
            <a:ext cx="2322510" cy="693979"/>
          </a:xfrm>
          <a:prstGeom prst="wedgeRoundRectCallout">
            <a:avLst>
              <a:gd name="adj1" fmla="val 40537"/>
              <a:gd name="adj2" fmla="val -5768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How do we make the </a:t>
            </a:r>
            <a:r>
              <a:rPr lang="nl-NL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verb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 be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in the past?</a:t>
            </a:r>
          </a:p>
        </p:txBody>
      </p:sp>
      <p:sp>
        <p:nvSpPr>
          <p:cNvPr id="53" name="Shape 87"/>
          <p:cNvSpPr/>
          <p:nvPr/>
        </p:nvSpPr>
        <p:spPr>
          <a:xfrm>
            <a:off x="9986212" y="1511091"/>
            <a:ext cx="2205788" cy="1911685"/>
          </a:xfrm>
          <a:prstGeom prst="cloudCallout">
            <a:avLst>
              <a:gd name="adj1" fmla="val -58761"/>
              <a:gd name="adj2" fmla="val 9133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600" i="1" dirty="0">
                <a:solidFill>
                  <a:srgbClr val="EEFF41">
                    <a:lumMod val="50000"/>
                  </a:srgbClr>
                </a:solidFill>
                <a:latin typeface="Open Sans"/>
                <a:ea typeface="Open Sans"/>
                <a:cs typeface="Open Sans"/>
                <a:sym typeface="Open Sans"/>
              </a:rPr>
              <a:t>I was, you were, he/she/it was, we were, you (pl.) were, they were</a:t>
            </a:r>
          </a:p>
        </p:txBody>
      </p:sp>
      <p:graphicFrame>
        <p:nvGraphicFramePr>
          <p:cNvPr id="54" name="Table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122679"/>
              </p:ext>
            </p:extLst>
          </p:nvPr>
        </p:nvGraphicFramePr>
        <p:xfrm>
          <a:off x="7578340" y="4331562"/>
          <a:ext cx="4048569" cy="19033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40485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685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short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answers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32635">
                <a:tc>
                  <a:txBody>
                    <a:bodyPr/>
                    <a:lstStyle/>
                    <a:p>
                      <a:r>
                        <a:rPr lang="nb-NO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Yes,              he                      was.</a:t>
                      </a:r>
                    </a:p>
                    <a:p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No,               he                       wasn’t.    </a:t>
                      </a:r>
                    </a:p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5" name="Rounded Rectangular Callout 54"/>
          <p:cNvSpPr/>
          <p:nvPr/>
        </p:nvSpPr>
        <p:spPr>
          <a:xfrm>
            <a:off x="7768308" y="1118054"/>
            <a:ext cx="2322510" cy="900933"/>
          </a:xfrm>
          <a:prstGeom prst="wedgeRoundRectCallout">
            <a:avLst>
              <a:gd name="adj1" fmla="val 40537"/>
              <a:gd name="adj2" fmla="val -5768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Now look at the short answers. Complete the table.</a:t>
            </a:r>
          </a:p>
        </p:txBody>
      </p:sp>
      <p:sp>
        <p:nvSpPr>
          <p:cNvPr id="56" name="Rectangle 55"/>
          <p:cNvSpPr/>
          <p:nvPr/>
        </p:nvSpPr>
        <p:spPr>
          <a:xfrm>
            <a:off x="7636929" y="5562263"/>
            <a:ext cx="1250574" cy="306665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Yes/No</a:t>
            </a:r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, 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8979684" y="5548474"/>
            <a:ext cx="1198662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?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0351054" y="5538081"/>
            <a:ext cx="1198662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?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10296463" y="3953417"/>
            <a:ext cx="1198662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subject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10296463" y="3551171"/>
            <a:ext cx="1198662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to be</a:t>
            </a:r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 (past)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39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>
                <a:solidFill>
                  <a:srgbClr val="595959"/>
                </a:solidFill>
              </a:rPr>
              <a:t>Copyright © 2018 by Pearson Education      Gold Experience 2nd Edition A2</a:t>
            </a:r>
            <a:endParaRPr dirty="0">
              <a:solidFill>
                <a:srgbClr val="5959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982065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2.59259E-6 L -0.1056 0.233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86" y="116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2 2.22222E-6 L 0.00221 0.2895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1" y="14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6" grpId="0" animBg="1"/>
      <p:bldP spid="57" grpId="0" animBg="1"/>
      <p:bldP spid="58" grpId="0" animBg="1"/>
      <p:bldP spid="59" grpId="0" animBg="1"/>
      <p:bldP spid="59" grpId="1" animBg="1"/>
      <p:bldP spid="60" grpId="0" animBg="1"/>
      <p:bldP spid="60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sentences?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5505" y="229387"/>
            <a:ext cx="1042351" cy="1042351"/>
          </a:xfrm>
          <a:prstGeom prst="rect">
            <a:avLst/>
          </a:prstGeom>
        </p:spPr>
      </p:pic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9210934"/>
              </p:ext>
            </p:extLst>
          </p:nvPr>
        </p:nvGraphicFramePr>
        <p:xfrm>
          <a:off x="450601" y="1053021"/>
          <a:ext cx="7006738" cy="1234157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06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2466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r>
                        <a:rPr lang="nb-NO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It                            was                        raining.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407256"/>
              </p:ext>
            </p:extLst>
          </p:nvPr>
        </p:nvGraphicFramePr>
        <p:xfrm>
          <a:off x="450601" y="2708512"/>
          <a:ext cx="7006738" cy="1234157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06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2466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r>
                        <a:rPr lang="nb-NO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I                            wasn’t                        working.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4146753"/>
              </p:ext>
            </p:extLst>
          </p:nvPr>
        </p:nvGraphicFramePr>
        <p:xfrm>
          <a:off x="450601" y="4345122"/>
          <a:ext cx="7006738" cy="188976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06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2466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r>
                        <a:rPr lang="nb-NO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What                    were                  you                       doing?</a:t>
                      </a:r>
                    </a:p>
                    <a:p>
                      <a:endParaRPr lang="en-GB" sz="1600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nb-NO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Was                  he                     playing golf?     </a:t>
                      </a:r>
                    </a:p>
                    <a:p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</a:t>
                      </a:r>
                    </a:p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2" name="Rectangle 31"/>
          <p:cNvSpPr/>
          <p:nvPr/>
        </p:nvSpPr>
        <p:spPr>
          <a:xfrm>
            <a:off x="4003181" y="5014193"/>
            <a:ext cx="943244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subject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  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17595" y="1817196"/>
            <a:ext cx="953614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subject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505025" y="5014193"/>
            <a:ext cx="1196161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to be</a:t>
            </a:r>
            <a:r>
              <a:rPr lang="en-GB" b="1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(past)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978750" y="5827727"/>
            <a:ext cx="1299154" cy="307778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to be</a:t>
            </a:r>
            <a:r>
              <a:rPr lang="en-GB" b="1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(past)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985905" y="5827726"/>
            <a:ext cx="960520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nl-NL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verb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-</a:t>
            </a:r>
            <a:r>
              <a:rPr lang="en-GB" b="1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i</a:t>
            </a:r>
            <a:r>
              <a:rPr lang="en-GB" b="1" i="1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ng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502676" y="1790002"/>
            <a:ext cx="1079258" cy="307776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nl-NL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verb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-</a:t>
            </a:r>
            <a:r>
              <a:rPr lang="en-GB" b="1" i="1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ing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551932" y="1790000"/>
            <a:ext cx="1310383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US" b="1" i="1" dirty="0">
                <a:solidFill>
                  <a:schemeClr val="bg1"/>
                </a:solidFill>
                <a:latin typeface="Open Sans" charset="0"/>
              </a:rPr>
              <a:t>to be</a:t>
            </a:r>
            <a:r>
              <a:rPr lang="en-GB" b="1" i="1" dirty="0">
                <a:solidFill>
                  <a:schemeClr val="bg1"/>
                </a:solidFill>
                <a:latin typeface="Open Sans" charset="0"/>
              </a:rPr>
              <a:t> </a:t>
            </a:r>
            <a:r>
              <a:rPr lang="en-GB" b="1" dirty="0">
                <a:solidFill>
                  <a:schemeClr val="bg1"/>
                </a:solidFill>
                <a:latin typeface="Open Sans" charset="0"/>
              </a:rPr>
              <a:t>(past)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551932" y="3483656"/>
            <a:ext cx="1583339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i="1" dirty="0">
                <a:solidFill>
                  <a:schemeClr val="bg1"/>
                </a:solidFill>
                <a:latin typeface="Open Sans" charset="0"/>
              </a:rPr>
              <a:t>not </a:t>
            </a:r>
            <a:r>
              <a:rPr lang="en-US" b="1" i="1" dirty="0">
                <a:solidFill>
                  <a:schemeClr val="bg1"/>
                </a:solidFill>
                <a:latin typeface="Open Sans" charset="0"/>
              </a:rPr>
              <a:t>to be</a:t>
            </a:r>
            <a:r>
              <a:rPr lang="en-GB" b="1" i="1" dirty="0">
                <a:solidFill>
                  <a:schemeClr val="bg1"/>
                </a:solidFill>
                <a:latin typeface="Open Sans" charset="0"/>
              </a:rPr>
              <a:t> </a:t>
            </a:r>
            <a:r>
              <a:rPr lang="en-GB" b="1" dirty="0">
                <a:solidFill>
                  <a:schemeClr val="bg1"/>
                </a:solidFill>
                <a:latin typeface="Open Sans" charset="0"/>
              </a:rPr>
              <a:t>(past)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31044" y="3483656"/>
            <a:ext cx="966306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Open Sans" charset="0"/>
              </a:rPr>
              <a:t>subject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676669" y="3483657"/>
            <a:ext cx="1063208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nl-NL" b="1" dirty="0">
                <a:solidFill>
                  <a:schemeClr val="bg1"/>
                </a:solidFill>
                <a:latin typeface="Open Sans" charset="0"/>
              </a:rPr>
              <a:t>verb</a:t>
            </a:r>
            <a:r>
              <a:rPr lang="en-GB" b="1" dirty="0">
                <a:solidFill>
                  <a:schemeClr val="bg1"/>
                </a:solidFill>
                <a:latin typeface="Open Sans" charset="0"/>
              </a:rPr>
              <a:t> -</a:t>
            </a:r>
            <a:r>
              <a:rPr lang="en-GB" b="1" i="1" dirty="0" err="1">
                <a:solidFill>
                  <a:schemeClr val="bg1"/>
                </a:solidFill>
                <a:latin typeface="Open Sans" charset="0"/>
              </a:rPr>
              <a:t>ing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450612" y="5800300"/>
            <a:ext cx="1206988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Open Sans" charset="0"/>
              </a:rPr>
              <a:t>subject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088286" y="5014193"/>
            <a:ext cx="1114744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qu. word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739877" y="5014194"/>
            <a:ext cx="1043060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nl-NL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verb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-</a:t>
            </a:r>
            <a:r>
              <a:rPr lang="en-GB" b="1" i="1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ing</a:t>
            </a:r>
            <a:endParaRPr lang="en-GB" b="1" i="1" dirty="0">
              <a:solidFill>
                <a:schemeClr val="bg1"/>
              </a:solidFill>
            </a:endParaRPr>
          </a:p>
        </p:txBody>
      </p:sp>
      <p:graphicFrame>
        <p:nvGraphicFramePr>
          <p:cNvPr id="54" name="Table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7614590"/>
              </p:ext>
            </p:extLst>
          </p:nvPr>
        </p:nvGraphicFramePr>
        <p:xfrm>
          <a:off x="7578340" y="4331562"/>
          <a:ext cx="4048569" cy="1517971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40485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86047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short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answers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2691">
                <a:tc>
                  <a:txBody>
                    <a:bodyPr/>
                    <a:lstStyle/>
                    <a:p>
                      <a:r>
                        <a:rPr lang="nb-NO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Yes,              he                      was.</a:t>
                      </a:r>
                    </a:p>
                    <a:p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No,               he                       wasn’t.    </a:t>
                      </a:r>
                    </a:p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6" name="Rectangle 55"/>
          <p:cNvSpPr/>
          <p:nvPr/>
        </p:nvSpPr>
        <p:spPr>
          <a:xfrm>
            <a:off x="7636929" y="5275655"/>
            <a:ext cx="1250574" cy="306665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Yes/No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, 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8979684" y="5261866"/>
            <a:ext cx="1198662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subject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0351054" y="5251473"/>
            <a:ext cx="1198662" cy="523220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nl-NL" b="1" dirty="0">
                <a:solidFill>
                  <a:schemeClr val="bg1"/>
                </a:solidFill>
              </a:rPr>
              <a:t>verb</a:t>
            </a:r>
            <a:r>
              <a:rPr lang="en-GB" b="1" dirty="0">
                <a:solidFill>
                  <a:schemeClr val="bg1"/>
                </a:solidFill>
              </a:rPr>
              <a:t> </a:t>
            </a:r>
            <a:r>
              <a:rPr lang="en-US" b="1" i="1" dirty="0">
                <a:solidFill>
                  <a:schemeClr val="bg1"/>
                </a:solidFill>
              </a:rPr>
              <a:t>to be</a:t>
            </a:r>
            <a:r>
              <a:rPr lang="en-GB" b="1" i="1" dirty="0">
                <a:solidFill>
                  <a:schemeClr val="bg1"/>
                </a:solidFill>
              </a:rPr>
              <a:t> </a:t>
            </a:r>
            <a:r>
              <a:rPr lang="en-GB" b="1" dirty="0">
                <a:solidFill>
                  <a:schemeClr val="bg1"/>
                </a:solidFill>
              </a:rPr>
              <a:t>(past)</a:t>
            </a:r>
          </a:p>
        </p:txBody>
      </p:sp>
      <p:sp>
        <p:nvSpPr>
          <p:cNvPr id="39" name="Rounded Rectangular Callout 38"/>
          <p:cNvSpPr/>
          <p:nvPr/>
        </p:nvSpPr>
        <p:spPr>
          <a:xfrm>
            <a:off x="7522411" y="929292"/>
            <a:ext cx="3358021" cy="664552"/>
          </a:xfrm>
          <a:prstGeom prst="wedgeRoundRectCallout">
            <a:avLst>
              <a:gd name="adj1" fmla="val 43621"/>
              <a:gd name="adj2" fmla="val -6942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Remember. This is how we make the </a:t>
            </a:r>
            <a:r>
              <a:rPr lang="nl-NL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verb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to be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in the past.</a:t>
            </a:r>
          </a:p>
        </p:txBody>
      </p:sp>
      <p:graphicFrame>
        <p:nvGraphicFramePr>
          <p:cNvPr id="61" name="Table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7706996"/>
              </p:ext>
            </p:extLst>
          </p:nvPr>
        </p:nvGraphicFramePr>
        <p:xfrm>
          <a:off x="7636929" y="1747708"/>
          <a:ext cx="2271346" cy="234696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1356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56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480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be</a:t>
                      </a: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766">
                <a:tc>
                  <a:txBody>
                    <a:bodyPr/>
                    <a:lstStyle/>
                    <a:p>
                      <a:r>
                        <a:rPr lang="en-GB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was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766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766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was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766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766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 (pl.)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2766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they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2" name="Arc 61"/>
          <p:cNvSpPr/>
          <p:nvPr/>
        </p:nvSpPr>
        <p:spPr>
          <a:xfrm rot="1452810" flipH="1" flipV="1">
            <a:off x="8632771" y="1184743"/>
            <a:ext cx="1605934" cy="989146"/>
          </a:xfrm>
          <a:prstGeom prst="arc">
            <a:avLst>
              <a:gd name="adj1" fmla="val 7904317"/>
              <a:gd name="adj2" fmla="val 1261666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3" name="Rounded Rectangular Callout 62"/>
          <p:cNvSpPr/>
          <p:nvPr/>
        </p:nvSpPr>
        <p:spPr>
          <a:xfrm>
            <a:off x="10178346" y="2362580"/>
            <a:ext cx="1755791" cy="1652017"/>
          </a:xfrm>
          <a:prstGeom prst="wedgeRoundRectCallout">
            <a:avLst>
              <a:gd name="adj1" fmla="val 43621"/>
              <a:gd name="adj2" fmla="val -6942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Be careful with spelling. The 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-</a:t>
            </a:r>
            <a:r>
              <a:rPr lang="en-US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i</a:t>
            </a:r>
            <a:r>
              <a:rPr lang="en-US" sz="1600" i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ng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forms can change a little, </a:t>
            </a:r>
            <a:r>
              <a:rPr lang="nb-NO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e.g.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swim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–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 swimming.</a:t>
            </a:r>
          </a:p>
        </p:txBody>
      </p:sp>
      <p:sp>
        <p:nvSpPr>
          <p:cNvPr id="64" name="Arc 63"/>
          <p:cNvSpPr/>
          <p:nvPr/>
        </p:nvSpPr>
        <p:spPr>
          <a:xfrm rot="16200000">
            <a:off x="6864317" y="150993"/>
            <a:ext cx="1869602" cy="6292777"/>
          </a:xfrm>
          <a:prstGeom prst="arc">
            <a:avLst>
              <a:gd name="adj1" fmla="val 6241072"/>
              <a:gd name="adj2" fmla="val 1543027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5" name="Pentagon 64"/>
          <p:cNvSpPr/>
          <p:nvPr/>
        </p:nvSpPr>
        <p:spPr>
          <a:xfrm>
            <a:off x="9908276" y="6059298"/>
            <a:ext cx="1862736" cy="569210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sp>
        <p:nvSpPr>
          <p:cNvPr id="31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074080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62" grpId="0" animBg="1"/>
      <p:bldP spid="63" grpId="0" animBg="1"/>
      <p:bldP spid="64" grpId="0" animBg="1"/>
      <p:bldP spid="65" grpId="0" animBg="1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2701</TotalTime>
  <Words>1240</Words>
  <Application>Microsoft Office PowerPoint</Application>
  <PresentationFormat>Widescreen</PresentationFormat>
  <Paragraphs>206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1_Simple Light</vt:lpstr>
      <vt:lpstr>PowerPoint Presentation</vt:lpstr>
      <vt:lpstr>The past continuous</vt:lpstr>
      <vt:lpstr>1. Function: When do we use it?</vt:lpstr>
      <vt:lpstr>Function: When do we use the past continuous?</vt:lpstr>
      <vt:lpstr>2. Function: When do we use it?</vt:lpstr>
      <vt:lpstr>Function: When do we use the past continuous?</vt:lpstr>
      <vt:lpstr>Form: How do we make sentences?</vt:lpstr>
      <vt:lpstr>Form: How do we make sentences?</vt:lpstr>
      <vt:lpstr>Form: How do we make sentences?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Robinson, Timothy</cp:lastModifiedBy>
  <cp:revision>90</cp:revision>
  <dcterms:modified xsi:type="dcterms:W3CDTF">2018-09-26T15:32:17Z</dcterms:modified>
</cp:coreProperties>
</file>