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1" r:id="rId1"/>
  </p:sldMasterIdLst>
  <p:notesMasterIdLst>
    <p:notesMasterId r:id="rId13"/>
  </p:notesMasterIdLst>
  <p:sldIdLst>
    <p:sldId id="285" r:id="rId2"/>
    <p:sldId id="257" r:id="rId3"/>
    <p:sldId id="258" r:id="rId4"/>
    <p:sldId id="259" r:id="rId5"/>
    <p:sldId id="279" r:id="rId6"/>
    <p:sldId id="280" r:id="rId7"/>
    <p:sldId id="283" r:id="rId8"/>
    <p:sldId id="282" r:id="rId9"/>
    <p:sldId id="281" r:id="rId10"/>
    <p:sldId id="284" r:id="rId11"/>
    <p:sldId id="272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5"/>
            <p14:sldId id="257"/>
            <p14:sldId id="258"/>
            <p14:sldId id="259"/>
            <p14:sldId id="279"/>
            <p14:sldId id="280"/>
            <p14:sldId id="283"/>
            <p14:sldId id="282"/>
            <p14:sldId id="281"/>
            <p14:sldId id="284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E3"/>
    <a:srgbClr val="ED6F9C"/>
    <a:srgbClr val="A27DB6"/>
    <a:srgbClr val="5F95CF"/>
    <a:srgbClr val="FCC13F"/>
    <a:srgbClr val="F49C4E"/>
    <a:srgbClr val="37B398"/>
    <a:srgbClr val="EA4E34"/>
    <a:srgbClr val="C9D522"/>
    <a:srgbClr val="1B4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14"/>
    <p:restoredTop sz="94690"/>
  </p:normalViewPr>
  <p:slideViewPr>
    <p:cSldViewPr snapToGrid="0">
      <p:cViewPr varScale="1">
        <p:scale>
          <a:sx n="73" d="100"/>
          <a:sy n="73" d="100"/>
        </p:scale>
        <p:origin x="96" y="6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9861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187025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70643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533304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520708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338698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15952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92199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GB"/>
              <a:t>Copyright © 2018 by Pearson Education      Gold Experience 2nd Edition A2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ABA0"/>
              </a:gs>
              <a:gs pos="77000">
                <a:srgbClr val="67C6E5"/>
              </a:gs>
            </a:gsLst>
            <a:lin ang="2700000" scaled="1"/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58"/>
          <p:cNvSpPr txBox="1">
            <a:spLocks noGrp="1"/>
          </p:cNvSpPr>
          <p:nvPr>
            <p:ph type="subTitle" idx="1"/>
          </p:nvPr>
        </p:nvSpPr>
        <p:spPr>
          <a:xfrm>
            <a:off x="4260713" y="4716762"/>
            <a:ext cx="5826870" cy="913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>
              <a:lnSpc>
                <a:spcPct val="90000"/>
              </a:lnSpc>
              <a:buClr>
                <a:srgbClr val="9E3611"/>
              </a:buClr>
              <a:buSzPts val="900"/>
            </a:pPr>
            <a:r>
              <a:rPr lang="en-US" sz="3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Unit </a:t>
            </a:r>
            <a:r>
              <a:rPr lang="en-US" sz="32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– </a:t>
            </a:r>
            <a:r>
              <a:rPr lang="en-US" sz="32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comparative and superlative adjectives</a:t>
            </a:r>
            <a:endParaRPr lang="en-US" sz="3200" b="1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" name="Shape 57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1302746"/>
            <a:ext cx="6163056" cy="2852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4363678"/>
            <a:ext cx="1172993" cy="118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3910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123055" y="104760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comparative and superlative adjectives?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811053"/>
              </p:ext>
            </p:extLst>
          </p:nvPr>
        </p:nvGraphicFramePr>
        <p:xfrm>
          <a:off x="279344" y="1416809"/>
          <a:ext cx="11256163" cy="45415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143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8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8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28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28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types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of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comparative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superlative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</a:t>
                      </a:r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adjectives (one syllable)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older (old)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-</a:t>
                      </a:r>
                      <a:r>
                        <a:rPr lang="en-US" sz="1600" b="1" i="1" baseline="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er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cheapest (cheap)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US" sz="1600" b="1" i="1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est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adjectives ending in 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nicer (nice)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-</a:t>
                      </a:r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r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nicest (nice)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-</a:t>
                      </a:r>
                      <a:r>
                        <a:rPr lang="en-US" sz="1600" b="1" i="1" baseline="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st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one syllable adjectives ending in a vowel and then a consonant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bigger (big)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double consonant   + -</a:t>
                      </a:r>
                      <a:r>
                        <a:rPr lang="en-US" sz="1600" b="1" i="1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er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biggest (big)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double consonant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US" sz="1600" b="1" i="1" baseline="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est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two syllable adjectives ending in </a:t>
                      </a:r>
                    </a:p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happier (happy)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delete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-</a:t>
                      </a:r>
                      <a:r>
                        <a:rPr lang="en-US" sz="1600" b="1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US" sz="1600" b="1" i="1" baseline="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ier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happiest (happy)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delete -</a:t>
                      </a:r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</a:t>
                      </a:r>
                    </a:p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-</a:t>
                      </a:r>
                      <a:r>
                        <a:rPr lang="en-US" sz="1600" b="1" i="1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est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long adjectives (more than two syllables)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more comfortable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(comfortable)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more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adjective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most expensive (expensive)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 most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adjective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irregular adjectives</a:t>
                      </a:r>
                    </a:p>
                    <a:p>
                      <a:endParaRPr lang="en-US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better (good)</a:t>
                      </a:r>
                    </a:p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worse (bad)</a:t>
                      </a:r>
                    </a:p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further (far)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 rule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best (good)</a:t>
                      </a:r>
                    </a:p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worst (bad)</a:t>
                      </a:r>
                    </a:p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furthest (far)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 rule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3" name="Pentagon 22"/>
          <p:cNvSpPr/>
          <p:nvPr/>
        </p:nvSpPr>
        <p:spPr>
          <a:xfrm>
            <a:off x="10558310" y="5718850"/>
            <a:ext cx="1472778" cy="892552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9027" y="231920"/>
            <a:ext cx="1057727" cy="1057727"/>
          </a:xfrm>
          <a:prstGeom prst="rect">
            <a:avLst/>
          </a:prstGeom>
        </p:spPr>
      </p:pic>
      <p:sp>
        <p:nvSpPr>
          <p:cNvPr id="12" name="Rounded Rectangular Callout 11"/>
          <p:cNvSpPr/>
          <p:nvPr/>
        </p:nvSpPr>
        <p:spPr>
          <a:xfrm>
            <a:off x="279342" y="5640390"/>
            <a:ext cx="2759280" cy="607756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rules are very similar for both.</a:t>
            </a:r>
          </a:p>
        </p:txBody>
      </p:sp>
      <p:sp>
        <p:nvSpPr>
          <p:cNvPr id="13" name="Arc 12"/>
          <p:cNvSpPr/>
          <p:nvPr/>
        </p:nvSpPr>
        <p:spPr>
          <a:xfrm rot="18766019" flipV="1">
            <a:off x="194532" y="4652577"/>
            <a:ext cx="2089380" cy="2242311"/>
          </a:xfrm>
          <a:prstGeom prst="arc">
            <a:avLst>
              <a:gd name="adj1" fmla="val 18967117"/>
              <a:gd name="adj2" fmla="val 2098435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4" name="Rounded Rectangular Callout 13"/>
          <p:cNvSpPr/>
          <p:nvPr/>
        </p:nvSpPr>
        <p:spPr>
          <a:xfrm>
            <a:off x="8717954" y="771454"/>
            <a:ext cx="1636209" cy="607756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Don’t forget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the!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5" name="Arc 14"/>
          <p:cNvSpPr/>
          <p:nvPr/>
        </p:nvSpPr>
        <p:spPr>
          <a:xfrm rot="12250277" flipV="1">
            <a:off x="7071962" y="980049"/>
            <a:ext cx="3689289" cy="1786684"/>
          </a:xfrm>
          <a:prstGeom prst="arc">
            <a:avLst>
              <a:gd name="adj1" fmla="val 18064411"/>
              <a:gd name="adj2" fmla="val 166554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4345073" y="5932280"/>
            <a:ext cx="6213237" cy="705088"/>
          </a:xfrm>
          <a:prstGeom prst="wedgeRoundRectCallout">
            <a:avLst>
              <a:gd name="adj1" fmla="val 28603"/>
              <a:gd name="adj2" fmla="val -60900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often use expressions like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 the world, in the school, in the class, in the shop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with superlative structures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99E88F0-B468-4E4A-89A0-5E1A4741EDA8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9342" y="6572754"/>
            <a:ext cx="6327600" cy="365099"/>
          </a:xfrm>
        </p:spPr>
        <p:txBody>
          <a:bodyPr/>
          <a:lstStyle/>
          <a:p>
            <a:r>
              <a:rPr lang="en-GB" dirty="0"/>
              <a:t>Copyright © 2018 by Pearson Education      Gold Experience 2nd Edition A2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67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5816" y="1628262"/>
            <a:ext cx="1142996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US" sz="1600" dirty="0"/>
              <a:t>My apartment is……………………………… (good) in the whole building because it has more light.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 think my dad’s job is…………………………………..(easy) than my mum’s. He gets more time off.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Is this film…………………………..(good) than the film we watched last week? I hope so!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Maria is…………………………………(intelligent) person in the school. She studies so hard!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Look! My dog is………………………………………(happy) in the park. He loves playing.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A: It is very hot today! B: I think it was……………………………(hot) yesterday 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50601" y="991491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 gaps with the correct form of the comparative or superlative structures. Use the adjectives in brackets.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81840" y="1753776"/>
            <a:ext cx="9717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the best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451040" y="2483737"/>
            <a:ext cx="777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easier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110099" y="3214388"/>
            <a:ext cx="7553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better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983784" y="3959107"/>
            <a:ext cx="20697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the most intelligent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990546" y="4689297"/>
            <a:ext cx="13933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the happiest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836372" y="5417663"/>
            <a:ext cx="7665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hotter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37AAFB-0AE2-4282-9777-9F645BBEE37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Copyright © 2018 by Pearson Education      Gold Experience 2nd Edition A2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31" grpId="0"/>
      <p:bldP spid="32" grpId="0"/>
      <p:bldP spid="33" grpId="0"/>
      <p:bldP spid="34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Comparative and superlative adjectives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839583" y="2375692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comparative and superlative adjectives.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comparative adjectives.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superlative adjectives.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Noto Sans Symbols"/>
              <a:buNone/>
            </a:pP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D0FB2DC-A00D-4A3E-BA05-0B671885011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Copyright © 2018 by Pearson Education      Gold Experience 2nd Edition A2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comparative adjectives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41" y="1896798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466210" y="1673378"/>
            <a:ext cx="3224906" cy="1299541"/>
          </a:xfrm>
          <a:prstGeom prst="wedgeRoundRectCallout">
            <a:avLst>
              <a:gd name="adj1" fmla="val -62447"/>
              <a:gd name="adj2" fmla="val 193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red car is bigger than the blue car. It is better and more comfortable for the children.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7145" y="1541436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6281592" y="1625286"/>
            <a:ext cx="3735866" cy="1156044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not sure. The red car is older than the blue car and I think the blue car is nicer. Let’s buy the blue car. I am happier with it.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042" y="4491474"/>
            <a:ext cx="1239894" cy="1239894"/>
          </a:xfrm>
          <a:prstGeom prst="rect">
            <a:avLst/>
          </a:prstGeom>
        </p:spPr>
      </p:pic>
      <p:sp>
        <p:nvSpPr>
          <p:cNvPr id="26" name="Rounded Rectangular Callout 25"/>
          <p:cNvSpPr/>
          <p:nvPr/>
        </p:nvSpPr>
        <p:spPr>
          <a:xfrm>
            <a:off x="1798617" y="5137314"/>
            <a:ext cx="3395712" cy="1173283"/>
          </a:xfrm>
          <a:prstGeom prst="wedgeRoundRectCallout">
            <a:avLst>
              <a:gd name="adj1" fmla="val 52823"/>
              <a:gd name="adj2" fmla="val -413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man says: </a:t>
            </a: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‘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red car is bigger than the blue car.’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Is he talking about one or two cars?</a:t>
            </a:r>
          </a:p>
        </p:txBody>
      </p:sp>
      <p:sp>
        <p:nvSpPr>
          <p:cNvPr id="28" name="Shape 87"/>
          <p:cNvSpPr/>
          <p:nvPr/>
        </p:nvSpPr>
        <p:spPr>
          <a:xfrm>
            <a:off x="161854" y="4271074"/>
            <a:ext cx="2027869" cy="1216693"/>
          </a:xfrm>
          <a:prstGeom prst="cloudCallout">
            <a:avLst>
              <a:gd name="adj1" fmla="val 27934"/>
              <a:gd name="adj2" fmla="val 56573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Two cars – the red car and the blue car.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2828036" y="3782185"/>
            <a:ext cx="2449661" cy="1025875"/>
          </a:xfrm>
          <a:prstGeom prst="wedgeRoundRectCallout">
            <a:avLst>
              <a:gd name="adj1" fmla="val 39515"/>
              <a:gd name="adj2" fmla="val 6770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he describing the cars or comparing them?</a:t>
            </a:r>
          </a:p>
        </p:txBody>
      </p:sp>
      <p:sp>
        <p:nvSpPr>
          <p:cNvPr id="32" name="Shape 87"/>
          <p:cNvSpPr/>
          <p:nvPr/>
        </p:nvSpPr>
        <p:spPr>
          <a:xfrm>
            <a:off x="882848" y="3266149"/>
            <a:ext cx="2027233" cy="1001548"/>
          </a:xfrm>
          <a:prstGeom prst="cloudCallout">
            <a:avLst>
              <a:gd name="adj1" fmla="val 53516"/>
              <a:gd name="adj2" fmla="val 47036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Comparing them.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" name="Rounded Rectangular Callout 32"/>
          <p:cNvSpPr/>
          <p:nvPr/>
        </p:nvSpPr>
        <p:spPr>
          <a:xfrm>
            <a:off x="6459311" y="2972919"/>
            <a:ext cx="3773129" cy="1655978"/>
          </a:xfrm>
          <a:prstGeom prst="wedgeRoundRectCallout">
            <a:avLst>
              <a:gd name="adj1" fmla="val -52694"/>
              <a:gd name="adj2" fmla="val 3985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Which picture is correct?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     A.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     B.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5477" y="3389003"/>
            <a:ext cx="742015" cy="34562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5476" y="3907952"/>
            <a:ext cx="1133820" cy="528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14856" y="3299307"/>
            <a:ext cx="1133820" cy="52502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94390" y="4051124"/>
            <a:ext cx="742016" cy="343594"/>
          </a:xfrm>
          <a:prstGeom prst="rect">
            <a:avLst/>
          </a:prstGeom>
        </p:spPr>
      </p:pic>
      <p:sp>
        <p:nvSpPr>
          <p:cNvPr id="37" name="Shape 87"/>
          <p:cNvSpPr/>
          <p:nvPr/>
        </p:nvSpPr>
        <p:spPr>
          <a:xfrm>
            <a:off x="10437239" y="2956608"/>
            <a:ext cx="1249800" cy="1210417"/>
          </a:xfrm>
          <a:prstGeom prst="cloudCallout">
            <a:avLst>
              <a:gd name="adj1" fmla="val -67664"/>
              <a:gd name="adj2" fmla="val 8881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" name="Rounded Rectangular Callout 38"/>
          <p:cNvSpPr/>
          <p:nvPr/>
        </p:nvSpPr>
        <p:spPr>
          <a:xfrm>
            <a:off x="6830456" y="4790755"/>
            <a:ext cx="2945799" cy="933201"/>
          </a:xfrm>
          <a:prstGeom prst="wedgeRoundRectCallout">
            <a:avLst>
              <a:gd name="adj1" fmla="val -55384"/>
              <a:gd name="adj2" fmla="val -3121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How many examples of comparing can you find in the conversation?</a:t>
            </a:r>
          </a:p>
        </p:txBody>
      </p:sp>
      <p:sp>
        <p:nvSpPr>
          <p:cNvPr id="40" name="Shape 87"/>
          <p:cNvSpPr/>
          <p:nvPr/>
        </p:nvSpPr>
        <p:spPr>
          <a:xfrm>
            <a:off x="10003775" y="4545354"/>
            <a:ext cx="1249800" cy="1210417"/>
          </a:xfrm>
          <a:prstGeom prst="cloudCallout">
            <a:avLst>
              <a:gd name="adj1" fmla="val -67664"/>
              <a:gd name="adj2" fmla="val 8881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Six.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" name="Rounded Rectangular Callout 40"/>
          <p:cNvSpPr/>
          <p:nvPr/>
        </p:nvSpPr>
        <p:spPr>
          <a:xfrm>
            <a:off x="8056448" y="5966486"/>
            <a:ext cx="2572227" cy="673398"/>
          </a:xfrm>
          <a:prstGeom prst="wedgeRoundRectCallout">
            <a:avLst>
              <a:gd name="adj1" fmla="val -55384"/>
              <a:gd name="adj2" fmla="val -3121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Let’s see where they are…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39977B7-71AF-4B17-B2E8-30A307F27A8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Copyright © 2018 by Pearson Education      Gold Experience 2nd Edition A2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30" grpId="0" animBg="1"/>
      <p:bldP spid="32" grpId="0" animBg="1"/>
      <p:bldP spid="33" grpId="0" animBg="1"/>
      <p:bldP spid="37" grpId="0" animBg="1"/>
      <p:bldP spid="39" grpId="0" animBg="1"/>
      <p:bldP spid="40" grpId="0" animBg="1"/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81"/>
          <p:cNvSpPr txBox="1">
            <a:spLocks/>
          </p:cNvSpPr>
          <p:nvPr/>
        </p:nvSpPr>
        <p:spPr>
          <a:xfrm>
            <a:off x="450601" y="229387"/>
            <a:ext cx="1080880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comparative and superlative adjectives?</a:t>
            </a:r>
          </a:p>
        </p:txBody>
      </p:sp>
      <p:sp>
        <p:nvSpPr>
          <p:cNvPr id="18" name="Shape 82"/>
          <p:cNvSpPr txBox="1">
            <a:spLocks/>
          </p:cNvSpPr>
          <p:nvPr/>
        </p:nvSpPr>
        <p:spPr>
          <a:xfrm>
            <a:off x="450601" y="1597297"/>
            <a:ext cx="10808802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Comparative adjectives: to compare two people, things or places.</a:t>
            </a:r>
          </a:p>
        </p:txBody>
      </p:sp>
      <p:sp>
        <p:nvSpPr>
          <p:cNvPr id="12" name="Rounded Rectangular Callout 11"/>
          <p:cNvSpPr/>
          <p:nvPr/>
        </p:nvSpPr>
        <p:spPr>
          <a:xfrm>
            <a:off x="705649" y="2126627"/>
            <a:ext cx="4289432" cy="588252"/>
          </a:xfrm>
          <a:prstGeom prst="wedgeRoundRectCallout">
            <a:avLst>
              <a:gd name="adj1" fmla="val -55600"/>
              <a:gd name="adj2" fmla="val 1237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red car is bigger than the blue car.</a:t>
            </a:r>
          </a:p>
        </p:txBody>
      </p:sp>
      <p:sp>
        <p:nvSpPr>
          <p:cNvPr id="13" name="Rounded Rectangular Callout 12"/>
          <p:cNvSpPr/>
          <p:nvPr/>
        </p:nvSpPr>
        <p:spPr>
          <a:xfrm>
            <a:off x="7944808" y="2159274"/>
            <a:ext cx="3735866" cy="455365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red car is older than the blue car.</a:t>
            </a:r>
          </a:p>
        </p:txBody>
      </p:sp>
      <p:sp>
        <p:nvSpPr>
          <p:cNvPr id="14" name="Rounded Rectangular Callout 13"/>
          <p:cNvSpPr/>
          <p:nvPr/>
        </p:nvSpPr>
        <p:spPr>
          <a:xfrm>
            <a:off x="450601" y="2860426"/>
            <a:ext cx="1532584" cy="608025"/>
          </a:xfrm>
          <a:prstGeom prst="wedgeRoundRectCallout">
            <a:avLst>
              <a:gd name="adj1" fmla="val -62447"/>
              <a:gd name="adj2" fmla="val 193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is better.</a:t>
            </a:r>
          </a:p>
        </p:txBody>
      </p:sp>
      <p:sp>
        <p:nvSpPr>
          <p:cNvPr id="15" name="Rounded Rectangular Callout 14"/>
          <p:cNvSpPr/>
          <p:nvPr/>
        </p:nvSpPr>
        <p:spPr>
          <a:xfrm>
            <a:off x="2154329" y="2798685"/>
            <a:ext cx="3224906" cy="669532"/>
          </a:xfrm>
          <a:prstGeom prst="wedgeRoundRectCallout">
            <a:avLst>
              <a:gd name="adj1" fmla="val -54406"/>
              <a:gd name="adj2" fmla="val 193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is more comfortable for the children.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10317707" y="2734383"/>
            <a:ext cx="1655930" cy="733833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blue car is nicer. </a:t>
            </a:r>
          </a:p>
        </p:txBody>
      </p:sp>
      <p:sp>
        <p:nvSpPr>
          <p:cNvPr id="19" name="Rounded Rectangular Callout 18"/>
          <p:cNvSpPr/>
          <p:nvPr/>
        </p:nvSpPr>
        <p:spPr>
          <a:xfrm>
            <a:off x="7943562" y="2755199"/>
            <a:ext cx="2013509" cy="599651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am happier with it.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319" y="513107"/>
            <a:ext cx="1024318" cy="1024318"/>
          </a:xfrm>
          <a:prstGeom prst="rect">
            <a:avLst/>
          </a:prstGeom>
        </p:spPr>
      </p:pic>
      <p:sp>
        <p:nvSpPr>
          <p:cNvPr id="27" name="Rounded Rectangular Callout 26"/>
          <p:cNvSpPr/>
          <p:nvPr/>
        </p:nvSpPr>
        <p:spPr>
          <a:xfrm>
            <a:off x="5734440" y="2126628"/>
            <a:ext cx="1635351" cy="607756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Here are the two objects.</a:t>
            </a:r>
          </a:p>
        </p:txBody>
      </p:sp>
      <p:sp>
        <p:nvSpPr>
          <p:cNvPr id="28" name="Arc 27"/>
          <p:cNvSpPr/>
          <p:nvPr/>
        </p:nvSpPr>
        <p:spPr>
          <a:xfrm rot="17525539" flipH="1">
            <a:off x="4272798" y="1733194"/>
            <a:ext cx="2907454" cy="3797248"/>
          </a:xfrm>
          <a:prstGeom prst="arc">
            <a:avLst>
              <a:gd name="adj1" fmla="val 11939053"/>
              <a:gd name="adj2" fmla="val 1479843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Arc 28"/>
          <p:cNvSpPr/>
          <p:nvPr/>
        </p:nvSpPr>
        <p:spPr>
          <a:xfrm rot="16200000">
            <a:off x="3405812" y="-601181"/>
            <a:ext cx="1255448" cy="5386081"/>
          </a:xfrm>
          <a:prstGeom prst="arc">
            <a:avLst>
              <a:gd name="adj1" fmla="val 6320155"/>
              <a:gd name="adj2" fmla="val 1547164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5404069" y="2929841"/>
            <a:ext cx="2504965" cy="1812280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 these four examples, we don’t need to mention both objects because we know we are talking about the red and blue cars.</a:t>
            </a:r>
          </a:p>
        </p:txBody>
      </p:sp>
      <p:sp>
        <p:nvSpPr>
          <p:cNvPr id="31" name="Arc 30"/>
          <p:cNvSpPr/>
          <p:nvPr/>
        </p:nvSpPr>
        <p:spPr>
          <a:xfrm rot="13494270" flipH="1" flipV="1">
            <a:off x="6330981" y="1916364"/>
            <a:ext cx="2907454" cy="3149522"/>
          </a:xfrm>
          <a:prstGeom prst="arc">
            <a:avLst>
              <a:gd name="adj1" fmla="val 11939053"/>
              <a:gd name="adj2" fmla="val 1612034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2" name="Arc 31"/>
          <p:cNvSpPr/>
          <p:nvPr/>
        </p:nvSpPr>
        <p:spPr>
          <a:xfrm rot="16200000" flipV="1">
            <a:off x="8532296" y="-437393"/>
            <a:ext cx="1255448" cy="5041308"/>
          </a:xfrm>
          <a:prstGeom prst="arc">
            <a:avLst>
              <a:gd name="adj1" fmla="val 6201603"/>
              <a:gd name="adj2" fmla="val 1557454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3" name="Rounded Rectangular Callout 32"/>
          <p:cNvSpPr/>
          <p:nvPr/>
        </p:nvSpPr>
        <p:spPr>
          <a:xfrm>
            <a:off x="133661" y="3701266"/>
            <a:ext cx="2339548" cy="814753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It (the red car) is better (than the blue car).</a:t>
            </a:r>
          </a:p>
        </p:txBody>
      </p:sp>
      <p:sp>
        <p:nvSpPr>
          <p:cNvPr id="34" name="Rounded Rectangular Callout 33"/>
          <p:cNvSpPr/>
          <p:nvPr/>
        </p:nvSpPr>
        <p:spPr>
          <a:xfrm>
            <a:off x="2521689" y="3593512"/>
            <a:ext cx="2828083" cy="715511"/>
          </a:xfrm>
          <a:prstGeom prst="wedgeRoundRectCallout">
            <a:avLst>
              <a:gd name="adj1" fmla="val 52361"/>
              <a:gd name="adj2" fmla="val -5248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It (the red car) is more comfortable (than the blue car).</a:t>
            </a:r>
          </a:p>
        </p:txBody>
      </p:sp>
      <p:sp>
        <p:nvSpPr>
          <p:cNvPr id="35" name="Arc 34"/>
          <p:cNvSpPr/>
          <p:nvPr/>
        </p:nvSpPr>
        <p:spPr>
          <a:xfrm flipH="1">
            <a:off x="-452641" y="3378899"/>
            <a:ext cx="2907454" cy="3797248"/>
          </a:xfrm>
          <a:prstGeom prst="arc">
            <a:avLst>
              <a:gd name="adj1" fmla="val 14651315"/>
              <a:gd name="adj2" fmla="val 156027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Arc 36"/>
          <p:cNvSpPr/>
          <p:nvPr/>
        </p:nvSpPr>
        <p:spPr>
          <a:xfrm flipH="1">
            <a:off x="2549905" y="3244209"/>
            <a:ext cx="2907454" cy="3797248"/>
          </a:xfrm>
          <a:prstGeom prst="arc">
            <a:avLst>
              <a:gd name="adj1" fmla="val 14651315"/>
              <a:gd name="adj2" fmla="val 156027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8" name="Rounded Rectangular Callout 37"/>
          <p:cNvSpPr/>
          <p:nvPr/>
        </p:nvSpPr>
        <p:spPr>
          <a:xfrm>
            <a:off x="7947115" y="3540963"/>
            <a:ext cx="2302706" cy="768060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am happier with it (the blue car than the red car).</a:t>
            </a:r>
          </a:p>
        </p:txBody>
      </p:sp>
      <p:sp>
        <p:nvSpPr>
          <p:cNvPr id="39" name="Rounded Rectangular Callout 38"/>
          <p:cNvSpPr/>
          <p:nvPr/>
        </p:nvSpPr>
        <p:spPr>
          <a:xfrm>
            <a:off x="10314164" y="3538921"/>
            <a:ext cx="1659473" cy="715511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blue car is nicer (than the red car).</a:t>
            </a:r>
          </a:p>
        </p:txBody>
      </p:sp>
      <p:sp>
        <p:nvSpPr>
          <p:cNvPr id="40" name="Arc 39"/>
          <p:cNvSpPr/>
          <p:nvPr/>
        </p:nvSpPr>
        <p:spPr>
          <a:xfrm flipH="1">
            <a:off x="6940691" y="3249309"/>
            <a:ext cx="2907454" cy="3797248"/>
          </a:xfrm>
          <a:prstGeom prst="arc">
            <a:avLst>
              <a:gd name="adj1" fmla="val 14651315"/>
              <a:gd name="adj2" fmla="val 156027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1" name="Arc 40"/>
          <p:cNvSpPr/>
          <p:nvPr/>
        </p:nvSpPr>
        <p:spPr>
          <a:xfrm flipH="1">
            <a:off x="9180074" y="3290041"/>
            <a:ext cx="2907454" cy="3797248"/>
          </a:xfrm>
          <a:prstGeom prst="arc">
            <a:avLst>
              <a:gd name="adj1" fmla="val 14890958"/>
              <a:gd name="adj2" fmla="val 156027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5E119D4-8D7A-47D0-B162-FB224B994CC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Copyright © 2018 by Pearson Education      Gold Experience 2nd Edition A2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2" grpId="0" animBg="1"/>
      <p:bldP spid="13" grpId="0" animBg="1"/>
      <p:bldP spid="14" grpId="0" animBg="1"/>
      <p:bldP spid="15" grpId="0" animBg="1"/>
      <p:bldP spid="16" grpId="0" animBg="1"/>
      <p:bldP spid="19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superlative adjectives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29" y="1567329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112802" y="1414515"/>
            <a:ext cx="4042337" cy="981628"/>
          </a:xfrm>
          <a:prstGeom prst="wedgeRoundRectCallout">
            <a:avLst>
              <a:gd name="adj1" fmla="val -62447"/>
              <a:gd name="adj2" fmla="val 193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No. Not the blue car, please! It’s the most expensive car here. I think it’s the worst car in the shop.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6626" y="1156249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6358473" y="1386745"/>
            <a:ext cx="3735866" cy="1009398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Ok. And the yellow car? It’s the cheapest car in the shop, but it is also the biggest. What do you think?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042" y="4491474"/>
            <a:ext cx="1239894" cy="1239894"/>
          </a:xfrm>
          <a:prstGeom prst="rect">
            <a:avLst/>
          </a:prstGeom>
        </p:spPr>
      </p:pic>
      <p:sp>
        <p:nvSpPr>
          <p:cNvPr id="24" name="Rounded Rectangular Callout 23"/>
          <p:cNvSpPr/>
          <p:nvPr/>
        </p:nvSpPr>
        <p:spPr>
          <a:xfrm>
            <a:off x="1547741" y="3442488"/>
            <a:ext cx="3692999" cy="1593536"/>
          </a:xfrm>
          <a:prstGeom prst="wedgeRoundRectCallout">
            <a:avLst>
              <a:gd name="adj1" fmla="val 54301"/>
              <a:gd name="adj2" fmla="val 2207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man says: ‘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It’s the most expensive car here.’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he comparing the blue car to one other car or all the cars in the shop?</a:t>
            </a:r>
            <a:endParaRPr lang="en-US" sz="1600" i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5" name="Shape 87"/>
          <p:cNvSpPr/>
          <p:nvPr/>
        </p:nvSpPr>
        <p:spPr>
          <a:xfrm>
            <a:off x="1036976" y="5147785"/>
            <a:ext cx="2027233" cy="1001548"/>
          </a:xfrm>
          <a:prstGeom prst="cloudCallout">
            <a:avLst>
              <a:gd name="adj1" fmla="val 53517"/>
              <a:gd name="adj2" fmla="val -71518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All the cars (a group of cars).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6165678" y="2525726"/>
            <a:ext cx="5248844" cy="1713530"/>
          </a:xfrm>
          <a:prstGeom prst="wedgeRoundRectCallout">
            <a:avLst>
              <a:gd name="adj1" fmla="val -39855"/>
              <a:gd name="adj2" fmla="val 6696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Look! Superlatives and comparatives are different.</a:t>
            </a:r>
          </a:p>
          <a:p>
            <a:pPr lvl="0" algn="ctr">
              <a:buSzPct val="25000"/>
            </a:pPr>
            <a:r>
              <a:rPr lang="en-US" sz="1600" b="1" dirty="0">
                <a:solidFill>
                  <a:schemeClr val="accent4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Comparative: </a:t>
            </a:r>
            <a:r>
              <a:rPr lang="en-US" sz="1600" dirty="0">
                <a:solidFill>
                  <a:schemeClr val="accent4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compares </a:t>
            </a:r>
            <a:r>
              <a:rPr lang="en-US" sz="1600" u="sng" dirty="0">
                <a:solidFill>
                  <a:schemeClr val="accent4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two objects</a:t>
            </a:r>
            <a:r>
              <a:rPr lang="en-US" sz="1600" dirty="0">
                <a:solidFill>
                  <a:schemeClr val="accent4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  <a:p>
            <a:pPr lvl="0" algn="ctr">
              <a:buSzPct val="25000"/>
            </a:pPr>
            <a:r>
              <a:rPr lang="en-US" sz="1600" i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red car is bigger than the blue car.</a:t>
            </a:r>
          </a:p>
          <a:p>
            <a:pPr lvl="0" algn="ctr">
              <a:buSzPct val="25000"/>
            </a:pPr>
            <a:r>
              <a:rPr lang="en-US" sz="1600" b="1" dirty="0">
                <a:solidFill>
                  <a:schemeClr val="accent4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Superlative: </a:t>
            </a:r>
            <a:r>
              <a:rPr lang="en-US" sz="1600" dirty="0">
                <a:solidFill>
                  <a:schemeClr val="accent4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compares </a:t>
            </a:r>
            <a:r>
              <a:rPr lang="en-US" sz="1600" u="sng" dirty="0">
                <a:solidFill>
                  <a:schemeClr val="accent4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one object</a:t>
            </a:r>
            <a:r>
              <a:rPr lang="en-US" sz="1600" dirty="0">
                <a:solidFill>
                  <a:schemeClr val="accent4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a </a:t>
            </a:r>
            <a:r>
              <a:rPr lang="en-US" sz="1600" u="sng" dirty="0">
                <a:solidFill>
                  <a:schemeClr val="accent4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group of objects</a:t>
            </a:r>
            <a:r>
              <a:rPr lang="en-US" sz="1600" dirty="0">
                <a:solidFill>
                  <a:schemeClr val="accent4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  <a:p>
            <a:pPr lvl="0" algn="ctr">
              <a:buSzPct val="25000"/>
            </a:pPr>
            <a:r>
              <a:rPr lang="en-US" sz="1600" i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blue car is the most expensive car (in the shop).</a:t>
            </a:r>
          </a:p>
        </p:txBody>
      </p:sp>
      <p:sp>
        <p:nvSpPr>
          <p:cNvPr id="29" name="Rounded Rectangular Callout 28"/>
          <p:cNvSpPr/>
          <p:nvPr/>
        </p:nvSpPr>
        <p:spPr>
          <a:xfrm>
            <a:off x="7126005" y="4606800"/>
            <a:ext cx="3551528" cy="858448"/>
          </a:xfrm>
          <a:prstGeom prst="wedgeRoundRectCallout">
            <a:avLst>
              <a:gd name="adj1" fmla="val -61001"/>
              <a:gd name="adj2" fmla="val -618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How many examples of superlative adjectives can you find?</a:t>
            </a:r>
            <a:endParaRPr lang="en-US" sz="1600" i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1" name="Shape 87"/>
          <p:cNvSpPr/>
          <p:nvPr/>
        </p:nvSpPr>
        <p:spPr>
          <a:xfrm>
            <a:off x="10558374" y="5306516"/>
            <a:ext cx="1284456" cy="684085"/>
          </a:xfrm>
          <a:prstGeom prst="cloudCallout">
            <a:avLst>
              <a:gd name="adj1" fmla="val -47466"/>
              <a:gd name="adj2" fmla="val -4971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Four.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" name="Rounded Rectangular Callout 35"/>
          <p:cNvSpPr/>
          <p:nvPr/>
        </p:nvSpPr>
        <p:spPr>
          <a:xfrm>
            <a:off x="7218249" y="5832792"/>
            <a:ext cx="2724812" cy="500775"/>
          </a:xfrm>
          <a:prstGeom prst="wedgeRoundRectCallout">
            <a:avLst>
              <a:gd name="adj1" fmla="val -56994"/>
              <a:gd name="adj2" fmla="val -5524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Let’s see where they are…</a:t>
            </a:r>
            <a:endParaRPr lang="en-US" sz="1600" i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A9CC4E0-EA9E-4DA6-A14B-6FB06F274AA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Copyright © 2018 by Pearson Education      Gold Experience 2nd Edition A2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95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7" grpId="0" animBg="1"/>
      <p:bldP spid="29" grpId="0" animBg="1"/>
      <p:bldP spid="31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81"/>
          <p:cNvSpPr txBox="1">
            <a:spLocks/>
          </p:cNvSpPr>
          <p:nvPr/>
        </p:nvSpPr>
        <p:spPr>
          <a:xfrm>
            <a:off x="450601" y="229387"/>
            <a:ext cx="1080880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comparative and superlative adjectives?</a:t>
            </a:r>
          </a:p>
        </p:txBody>
      </p:sp>
      <p:sp>
        <p:nvSpPr>
          <p:cNvPr id="18" name="Shape 82"/>
          <p:cNvSpPr txBox="1">
            <a:spLocks/>
          </p:cNvSpPr>
          <p:nvPr/>
        </p:nvSpPr>
        <p:spPr>
          <a:xfrm>
            <a:off x="140517" y="1597741"/>
            <a:ext cx="10808802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Comparative adjectives: to compare two people, things or places.</a:t>
            </a:r>
          </a:p>
        </p:txBody>
      </p:sp>
      <p:sp>
        <p:nvSpPr>
          <p:cNvPr id="14" name="Rounded Rectangular Callout 13"/>
          <p:cNvSpPr/>
          <p:nvPr/>
        </p:nvSpPr>
        <p:spPr>
          <a:xfrm>
            <a:off x="450601" y="2860426"/>
            <a:ext cx="1532584" cy="608025"/>
          </a:xfrm>
          <a:prstGeom prst="wedgeRoundRectCallout">
            <a:avLst>
              <a:gd name="adj1" fmla="val -62447"/>
              <a:gd name="adj2" fmla="val 193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is better.</a:t>
            </a:r>
          </a:p>
        </p:txBody>
      </p:sp>
      <p:sp>
        <p:nvSpPr>
          <p:cNvPr id="15" name="Rounded Rectangular Callout 14"/>
          <p:cNvSpPr/>
          <p:nvPr/>
        </p:nvSpPr>
        <p:spPr>
          <a:xfrm>
            <a:off x="2154329" y="2798685"/>
            <a:ext cx="3224906" cy="669532"/>
          </a:xfrm>
          <a:prstGeom prst="wedgeRoundRectCallout">
            <a:avLst>
              <a:gd name="adj1" fmla="val -54406"/>
              <a:gd name="adj2" fmla="val 193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is more comfortable for the children.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10317707" y="2734383"/>
            <a:ext cx="1655930" cy="733833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blue car is nicer. </a:t>
            </a:r>
          </a:p>
        </p:txBody>
      </p:sp>
      <p:sp>
        <p:nvSpPr>
          <p:cNvPr id="19" name="Rounded Rectangular Callout 18"/>
          <p:cNvSpPr/>
          <p:nvPr/>
        </p:nvSpPr>
        <p:spPr>
          <a:xfrm>
            <a:off x="7943562" y="2755199"/>
            <a:ext cx="2013509" cy="599651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am happier with it.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319" y="513107"/>
            <a:ext cx="1024318" cy="1024318"/>
          </a:xfrm>
          <a:prstGeom prst="rect">
            <a:avLst/>
          </a:prstGeom>
        </p:spPr>
      </p:pic>
      <p:sp>
        <p:nvSpPr>
          <p:cNvPr id="30" name="Rounded Rectangular Callout 29"/>
          <p:cNvSpPr/>
          <p:nvPr/>
        </p:nvSpPr>
        <p:spPr>
          <a:xfrm>
            <a:off x="5391000" y="2773307"/>
            <a:ext cx="2529124" cy="1712863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 these four examples, we don’t need to mention both objects because we know we are talking about the red and blue cars.</a:t>
            </a:r>
          </a:p>
        </p:txBody>
      </p:sp>
      <p:sp>
        <p:nvSpPr>
          <p:cNvPr id="33" name="Rounded Rectangular Callout 32"/>
          <p:cNvSpPr/>
          <p:nvPr/>
        </p:nvSpPr>
        <p:spPr>
          <a:xfrm>
            <a:off x="133661" y="3701266"/>
            <a:ext cx="2339548" cy="706465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It (the red car) is better (than the blue car).</a:t>
            </a:r>
          </a:p>
        </p:txBody>
      </p:sp>
      <p:sp>
        <p:nvSpPr>
          <p:cNvPr id="34" name="Rounded Rectangular Callout 33"/>
          <p:cNvSpPr/>
          <p:nvPr/>
        </p:nvSpPr>
        <p:spPr>
          <a:xfrm>
            <a:off x="2521689" y="3593512"/>
            <a:ext cx="2828083" cy="715511"/>
          </a:xfrm>
          <a:prstGeom prst="wedgeRoundRectCallout">
            <a:avLst>
              <a:gd name="adj1" fmla="val 52361"/>
              <a:gd name="adj2" fmla="val -5248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It (the red car) is more comfortable (than the blue car).</a:t>
            </a:r>
          </a:p>
        </p:txBody>
      </p:sp>
      <p:sp>
        <p:nvSpPr>
          <p:cNvPr id="35" name="Arc 34"/>
          <p:cNvSpPr/>
          <p:nvPr/>
        </p:nvSpPr>
        <p:spPr>
          <a:xfrm flipH="1">
            <a:off x="-452641" y="3378899"/>
            <a:ext cx="2907454" cy="3797248"/>
          </a:xfrm>
          <a:prstGeom prst="arc">
            <a:avLst>
              <a:gd name="adj1" fmla="val 14651315"/>
              <a:gd name="adj2" fmla="val 156027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Arc 36"/>
          <p:cNvSpPr/>
          <p:nvPr/>
        </p:nvSpPr>
        <p:spPr>
          <a:xfrm flipH="1">
            <a:off x="2549905" y="3244209"/>
            <a:ext cx="2907454" cy="3797248"/>
          </a:xfrm>
          <a:prstGeom prst="arc">
            <a:avLst>
              <a:gd name="adj1" fmla="val 14651315"/>
              <a:gd name="adj2" fmla="val 156027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8" name="Rounded Rectangular Callout 37"/>
          <p:cNvSpPr/>
          <p:nvPr/>
        </p:nvSpPr>
        <p:spPr>
          <a:xfrm>
            <a:off x="7947115" y="3540963"/>
            <a:ext cx="2302706" cy="768060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am happier with it (the blue car than the red car).</a:t>
            </a:r>
          </a:p>
        </p:txBody>
      </p:sp>
      <p:sp>
        <p:nvSpPr>
          <p:cNvPr id="39" name="Rounded Rectangular Callout 38"/>
          <p:cNvSpPr/>
          <p:nvPr/>
        </p:nvSpPr>
        <p:spPr>
          <a:xfrm>
            <a:off x="10314164" y="3538921"/>
            <a:ext cx="1659473" cy="715511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blue car is nicer (than the red car).</a:t>
            </a:r>
          </a:p>
        </p:txBody>
      </p:sp>
      <p:sp>
        <p:nvSpPr>
          <p:cNvPr id="40" name="Arc 39"/>
          <p:cNvSpPr/>
          <p:nvPr/>
        </p:nvSpPr>
        <p:spPr>
          <a:xfrm flipH="1">
            <a:off x="6940691" y="3249309"/>
            <a:ext cx="2907454" cy="3797248"/>
          </a:xfrm>
          <a:prstGeom prst="arc">
            <a:avLst>
              <a:gd name="adj1" fmla="val 14651315"/>
              <a:gd name="adj2" fmla="val 156027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1" name="Arc 40"/>
          <p:cNvSpPr/>
          <p:nvPr/>
        </p:nvSpPr>
        <p:spPr>
          <a:xfrm flipH="1">
            <a:off x="9180074" y="3290041"/>
            <a:ext cx="2907454" cy="3797248"/>
          </a:xfrm>
          <a:prstGeom prst="arc">
            <a:avLst>
              <a:gd name="adj1" fmla="val 14890958"/>
              <a:gd name="adj2" fmla="val 156027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Shape 82"/>
          <p:cNvSpPr txBox="1">
            <a:spLocks/>
          </p:cNvSpPr>
          <p:nvPr/>
        </p:nvSpPr>
        <p:spPr>
          <a:xfrm>
            <a:off x="133660" y="4507994"/>
            <a:ext cx="11547013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Superlative adjectives: to compare one person, thing, etc. to a group.</a:t>
            </a:r>
          </a:p>
        </p:txBody>
      </p:sp>
      <p:sp>
        <p:nvSpPr>
          <p:cNvPr id="36" name="Rounded Rectangular Callout 35"/>
          <p:cNvSpPr/>
          <p:nvPr/>
        </p:nvSpPr>
        <p:spPr>
          <a:xfrm>
            <a:off x="633702" y="5032374"/>
            <a:ext cx="3116518" cy="560248"/>
          </a:xfrm>
          <a:prstGeom prst="wedgeRoundRectCallout">
            <a:avLst>
              <a:gd name="adj1" fmla="val -62447"/>
              <a:gd name="adj2" fmla="val 193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the most expensive car here.</a:t>
            </a:r>
          </a:p>
        </p:txBody>
      </p:sp>
      <p:sp>
        <p:nvSpPr>
          <p:cNvPr id="42" name="Rounded Rectangular Callout 41"/>
          <p:cNvSpPr/>
          <p:nvPr/>
        </p:nvSpPr>
        <p:spPr>
          <a:xfrm>
            <a:off x="546669" y="5715788"/>
            <a:ext cx="3116518" cy="560248"/>
          </a:xfrm>
          <a:prstGeom prst="wedgeRoundRectCallout">
            <a:avLst>
              <a:gd name="adj1" fmla="val -62447"/>
              <a:gd name="adj2" fmla="val 193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the worst car in the shop.</a:t>
            </a:r>
          </a:p>
        </p:txBody>
      </p:sp>
      <p:sp>
        <p:nvSpPr>
          <p:cNvPr id="43" name="Rounded Rectangular Callout 42"/>
          <p:cNvSpPr/>
          <p:nvPr/>
        </p:nvSpPr>
        <p:spPr>
          <a:xfrm>
            <a:off x="7076788" y="4991232"/>
            <a:ext cx="3204304" cy="582346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the cheapest car in the shop.</a:t>
            </a:r>
          </a:p>
        </p:txBody>
      </p:sp>
      <p:sp>
        <p:nvSpPr>
          <p:cNvPr id="44" name="Rounded Rectangular Callout 43"/>
          <p:cNvSpPr/>
          <p:nvPr/>
        </p:nvSpPr>
        <p:spPr>
          <a:xfrm>
            <a:off x="7073932" y="5671653"/>
            <a:ext cx="2356671" cy="582346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the biggest in the shop.</a:t>
            </a:r>
          </a:p>
        </p:txBody>
      </p:sp>
      <p:sp>
        <p:nvSpPr>
          <p:cNvPr id="45" name="Rounded Rectangular Callout 44"/>
          <p:cNvSpPr/>
          <p:nvPr/>
        </p:nvSpPr>
        <p:spPr>
          <a:xfrm>
            <a:off x="3986870" y="5051361"/>
            <a:ext cx="2903888" cy="1211686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Here, the man and woman are comparing </a:t>
            </a:r>
            <a:r>
              <a:rPr lang="en-US" sz="1600" b="1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one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car to </a:t>
            </a:r>
            <a:r>
              <a:rPr lang="en-US" sz="1600" b="1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all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the cars in the shop (</a:t>
            </a:r>
            <a:r>
              <a:rPr lang="en-US" sz="1600" b="1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 group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of cars).</a:t>
            </a:r>
          </a:p>
        </p:txBody>
      </p:sp>
      <p:sp>
        <p:nvSpPr>
          <p:cNvPr id="46" name="Pentagon 45"/>
          <p:cNvSpPr/>
          <p:nvPr/>
        </p:nvSpPr>
        <p:spPr>
          <a:xfrm>
            <a:off x="9812741" y="5689035"/>
            <a:ext cx="2045951" cy="725680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comparative adjectives?</a:t>
            </a:r>
          </a:p>
        </p:txBody>
      </p:sp>
      <p:sp>
        <p:nvSpPr>
          <p:cNvPr id="48" name="Rounded Rectangular Callout 11"/>
          <p:cNvSpPr/>
          <p:nvPr/>
        </p:nvSpPr>
        <p:spPr>
          <a:xfrm>
            <a:off x="705649" y="2126627"/>
            <a:ext cx="4289432" cy="588252"/>
          </a:xfrm>
          <a:prstGeom prst="wedgeRoundRectCallout">
            <a:avLst>
              <a:gd name="adj1" fmla="val -55600"/>
              <a:gd name="adj2" fmla="val 1237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red car is bigger than the blue car.</a:t>
            </a:r>
          </a:p>
        </p:txBody>
      </p:sp>
      <p:sp>
        <p:nvSpPr>
          <p:cNvPr id="49" name="Rounded Rectangular Callout 12"/>
          <p:cNvSpPr/>
          <p:nvPr/>
        </p:nvSpPr>
        <p:spPr>
          <a:xfrm>
            <a:off x="7944808" y="2159274"/>
            <a:ext cx="3735866" cy="455365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red car is older than the blue car.</a:t>
            </a:r>
          </a:p>
        </p:txBody>
      </p:sp>
      <p:sp>
        <p:nvSpPr>
          <p:cNvPr id="50" name="Rounded Rectangular Callout 26"/>
          <p:cNvSpPr/>
          <p:nvPr/>
        </p:nvSpPr>
        <p:spPr>
          <a:xfrm>
            <a:off x="5734440" y="2126628"/>
            <a:ext cx="1635351" cy="607756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Here are the two objects.</a:t>
            </a:r>
          </a:p>
        </p:txBody>
      </p:sp>
      <p:sp>
        <p:nvSpPr>
          <p:cNvPr id="51" name="Arc 27"/>
          <p:cNvSpPr/>
          <p:nvPr/>
        </p:nvSpPr>
        <p:spPr>
          <a:xfrm rot="17525539" flipH="1">
            <a:off x="4272798" y="1733194"/>
            <a:ext cx="2907454" cy="3797248"/>
          </a:xfrm>
          <a:prstGeom prst="arc">
            <a:avLst>
              <a:gd name="adj1" fmla="val 11939053"/>
              <a:gd name="adj2" fmla="val 1479843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2" name="Arc 28"/>
          <p:cNvSpPr/>
          <p:nvPr/>
        </p:nvSpPr>
        <p:spPr>
          <a:xfrm rot="16200000">
            <a:off x="3405812" y="-601181"/>
            <a:ext cx="1255448" cy="5386081"/>
          </a:xfrm>
          <a:prstGeom prst="arc">
            <a:avLst>
              <a:gd name="adj1" fmla="val 6320155"/>
              <a:gd name="adj2" fmla="val 1547164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3" name="Arc 31"/>
          <p:cNvSpPr/>
          <p:nvPr/>
        </p:nvSpPr>
        <p:spPr>
          <a:xfrm rot="16200000" flipV="1">
            <a:off x="8532296" y="-437393"/>
            <a:ext cx="1255448" cy="5041308"/>
          </a:xfrm>
          <a:prstGeom prst="arc">
            <a:avLst>
              <a:gd name="adj1" fmla="val 6201603"/>
              <a:gd name="adj2" fmla="val 1557454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4" name="Arc 30"/>
          <p:cNvSpPr/>
          <p:nvPr/>
        </p:nvSpPr>
        <p:spPr>
          <a:xfrm rot="13494270" flipH="1" flipV="1">
            <a:off x="6330981" y="1916364"/>
            <a:ext cx="2907454" cy="3149522"/>
          </a:xfrm>
          <a:prstGeom prst="arc">
            <a:avLst>
              <a:gd name="adj1" fmla="val 11939053"/>
              <a:gd name="adj2" fmla="val 1612034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C9CF03-09F5-4738-B772-5FC7D20B268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Copyright © 2018 by Pearson Education      Gold Experience 2nd Edition A2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75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6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123055" y="104760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comparative adjectives?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" name="Rounded Rectangular Callout 21"/>
          <p:cNvSpPr/>
          <p:nvPr/>
        </p:nvSpPr>
        <p:spPr>
          <a:xfrm>
            <a:off x="1185131" y="1327576"/>
            <a:ext cx="3224906" cy="991017"/>
          </a:xfrm>
          <a:prstGeom prst="wedgeRoundRectCallout">
            <a:avLst>
              <a:gd name="adj1" fmla="val -62447"/>
              <a:gd name="adj2" fmla="val 193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red car is bigger than the blue car. It is better and more comfortable for the children.</a:t>
            </a:r>
          </a:p>
        </p:txBody>
      </p:sp>
      <p:sp>
        <p:nvSpPr>
          <p:cNvPr id="24" name="Rounded Rectangular Callout 23"/>
          <p:cNvSpPr/>
          <p:nvPr/>
        </p:nvSpPr>
        <p:spPr>
          <a:xfrm>
            <a:off x="4567446" y="1336115"/>
            <a:ext cx="3774999" cy="982478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not sure. The red car is older than the blue car and I think the blue car is nicer. Let’s buy the blue car. I am happier with it.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066" y="311273"/>
            <a:ext cx="1209921" cy="1209921"/>
          </a:xfrm>
          <a:prstGeom prst="rect">
            <a:avLst/>
          </a:prstGeom>
        </p:spPr>
      </p:pic>
      <p:sp>
        <p:nvSpPr>
          <p:cNvPr id="27" name="Rounded Rectangular Callout 26"/>
          <p:cNvSpPr/>
          <p:nvPr/>
        </p:nvSpPr>
        <p:spPr>
          <a:xfrm>
            <a:off x="8800194" y="1823084"/>
            <a:ext cx="2945799" cy="1285448"/>
          </a:xfrm>
          <a:prstGeom prst="wedgeRoundRectCallout">
            <a:avLst>
              <a:gd name="adj1" fmla="val 34959"/>
              <a:gd name="adj2" fmla="val -6338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again and use the examples to complete the table below. The first one is done for you.</a:t>
            </a: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213764"/>
              </p:ext>
            </p:extLst>
          </p:nvPr>
        </p:nvGraphicFramePr>
        <p:xfrm>
          <a:off x="275336" y="2445503"/>
          <a:ext cx="7340115" cy="42976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204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88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6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types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of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comparative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</a:t>
                      </a:r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adjectives (one syllable)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adjectives ending in 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one syllable adjectives ending in a vowel and then a consonant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two syllable adjectives ending in </a:t>
                      </a:r>
                    </a:p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long adjectives (more than two syllables)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irregular adjectives</a:t>
                      </a:r>
                    </a:p>
                    <a:p>
                      <a:endParaRPr lang="en-US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797529" y="2892975"/>
            <a:ext cx="11876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older (old)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758255" y="3492026"/>
            <a:ext cx="12793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nicer (nice)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759926" y="4049773"/>
            <a:ext cx="13129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bigger (big)</a:t>
            </a:r>
          </a:p>
        </p:txBody>
      </p:sp>
      <p:sp>
        <p:nvSpPr>
          <p:cNvPr id="42" name="Rectangle 41"/>
          <p:cNvSpPr/>
          <p:nvPr/>
        </p:nvSpPr>
        <p:spPr>
          <a:xfrm>
            <a:off x="3705621" y="4777243"/>
            <a:ext cx="17236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happier (happy)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624548" y="5224269"/>
            <a:ext cx="19177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more comfortable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785718" y="5779768"/>
            <a:ext cx="14497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better (good)</a:t>
            </a:r>
          </a:p>
        </p:txBody>
      </p:sp>
      <p:sp>
        <p:nvSpPr>
          <p:cNvPr id="45" name="Rounded Rectangular Callout 44"/>
          <p:cNvSpPr/>
          <p:nvPr/>
        </p:nvSpPr>
        <p:spPr>
          <a:xfrm>
            <a:off x="8800194" y="3391731"/>
            <a:ext cx="2797188" cy="996596"/>
          </a:xfrm>
          <a:prstGeom prst="wedgeRoundRectCallout">
            <a:avLst>
              <a:gd name="adj1" fmla="val 34959"/>
              <a:gd name="adj2" fmla="val -6338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look at the rules and add them to the table. The first one is done for you.</a:t>
            </a:r>
          </a:p>
        </p:txBody>
      </p:sp>
      <p:sp>
        <p:nvSpPr>
          <p:cNvPr id="46" name="Rectangle 45"/>
          <p:cNvSpPr/>
          <p:nvPr/>
        </p:nvSpPr>
        <p:spPr>
          <a:xfrm>
            <a:off x="8155217" y="5239347"/>
            <a:ext cx="6503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+ -</a:t>
            </a:r>
            <a:r>
              <a:rPr lang="en-US" sz="1600" i="1" dirty="0" err="1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er</a:t>
            </a:r>
            <a:endParaRPr lang="en-US" sz="1600" i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0971237" y="4653458"/>
            <a:ext cx="5362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+ -</a:t>
            </a:r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r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683865" y="4492421"/>
            <a:ext cx="16723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double consonant + -</a:t>
            </a:r>
            <a:r>
              <a:rPr lang="en-US" sz="1600" i="1" dirty="0" err="1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er</a:t>
            </a:r>
            <a:endParaRPr lang="en-US" sz="1600" i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783394" y="5928077"/>
            <a:ext cx="15399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delete -</a:t>
            </a:r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y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-</a:t>
            </a:r>
            <a:r>
              <a:rPr lang="en-US" sz="1600" i="1" dirty="0" err="1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ier</a:t>
            </a:r>
            <a:endParaRPr lang="en-US" sz="1600" i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9247540" y="5265222"/>
            <a:ext cx="16957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more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adjective</a:t>
            </a:r>
          </a:p>
        </p:txBody>
      </p:sp>
      <p:sp>
        <p:nvSpPr>
          <p:cNvPr id="6" name="Rectangle 5"/>
          <p:cNvSpPr/>
          <p:nvPr/>
        </p:nvSpPr>
        <p:spPr>
          <a:xfrm>
            <a:off x="6049224" y="5810545"/>
            <a:ext cx="8120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no rule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0B43C53-B141-4158-948E-5F210524744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Copyright © 2018 by Pearson Education      Gold Experience 2nd Edition A2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855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6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0.00417 L -0.16446 -0.33959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29" y="-1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4 -0.00625 L -0.39414 -0.17014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96" y="-8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0.00833 L -0.24609 -0.08149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05" y="-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11111E-6 L -0.24791 -0.17315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96" y="-8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4 -1.11111E-6 L -0.2888 -0.00579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23" y="-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7" grpId="0" animBg="1"/>
      <p:bldP spid="5" grpId="0"/>
      <p:bldP spid="31" grpId="0"/>
      <p:bldP spid="38" grpId="0"/>
      <p:bldP spid="42" grpId="0"/>
      <p:bldP spid="43" grpId="0"/>
      <p:bldP spid="44" grpId="0"/>
      <p:bldP spid="45" grpId="0" animBg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123055" y="104760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comparative and superlative adjectives?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962" y="272691"/>
            <a:ext cx="1144118" cy="1144118"/>
          </a:xfrm>
          <a:prstGeom prst="rect">
            <a:avLst/>
          </a:prstGeom>
        </p:spPr>
      </p:pic>
      <p:sp>
        <p:nvSpPr>
          <p:cNvPr id="27" name="Rounded Rectangular Callout 26"/>
          <p:cNvSpPr/>
          <p:nvPr/>
        </p:nvSpPr>
        <p:spPr>
          <a:xfrm>
            <a:off x="8016191" y="1953520"/>
            <a:ext cx="3598002" cy="2265530"/>
          </a:xfrm>
          <a:prstGeom prst="wedgeRoundRectCallout">
            <a:avLst>
              <a:gd name="adj1" fmla="val 34959"/>
              <a:gd name="adj2" fmla="val -6338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use comparative adjectives </a:t>
            </a: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+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than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compare two objects, people or places. Look…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r>
              <a:rPr lang="en-US" sz="1600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red car is </a:t>
            </a:r>
            <a:r>
              <a:rPr lang="en-US" sz="1600" b="1" u="sng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bigger than</a:t>
            </a:r>
            <a:r>
              <a:rPr lang="en-US" sz="16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blue car.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r>
              <a:rPr lang="en-US" sz="1600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red car is </a:t>
            </a:r>
            <a:r>
              <a:rPr lang="en-US" sz="1600" b="1" u="sng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more comfortable than</a:t>
            </a:r>
            <a:r>
              <a:rPr lang="en-US" sz="1600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the blue car.</a:t>
            </a: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554262"/>
              </p:ext>
            </p:extLst>
          </p:nvPr>
        </p:nvGraphicFramePr>
        <p:xfrm>
          <a:off x="279342" y="1416809"/>
          <a:ext cx="7340115" cy="45415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204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7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676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types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of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comparative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</a:t>
                      </a:r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adjectives (one syllable)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older (old)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-</a:t>
                      </a:r>
                      <a:r>
                        <a:rPr lang="en-US" sz="1600" b="1" i="1" baseline="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er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adjectives ending in 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nicer (nice)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-</a:t>
                      </a:r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r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one syllable adjectives ending in a vowel and then a consonant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bigger (big)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double consonant   + -</a:t>
                      </a:r>
                      <a:r>
                        <a:rPr lang="en-US" sz="1600" b="1" i="1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er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two syllable adjectives ending in </a:t>
                      </a:r>
                    </a:p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happier (happy)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delete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-</a:t>
                      </a:r>
                      <a:r>
                        <a:rPr lang="en-US" sz="1600" b="1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US" sz="1600" b="1" i="1" baseline="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ier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long adjectives (more than two syllables)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more comfortable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(comfortable)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more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adjective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irregular adjectives</a:t>
                      </a:r>
                    </a:p>
                    <a:p>
                      <a:endParaRPr lang="en-US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better (good)</a:t>
                      </a:r>
                    </a:p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worse (bad)</a:t>
                      </a:r>
                    </a:p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further (far)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 rule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79342" y="5883047"/>
            <a:ext cx="107979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comparative adjective + </a:t>
            </a:r>
            <a:r>
              <a:rPr lang="en-US" sz="1800" b="1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than</a:t>
            </a:r>
            <a:r>
              <a:rPr lang="en-US" sz="18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…</a:t>
            </a:r>
          </a:p>
          <a:p>
            <a:r>
              <a:rPr lang="en-US" sz="1800" b="1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e.g. The red car is bigger than the blue car</a:t>
            </a:r>
            <a:r>
              <a:rPr lang="en-US" sz="2600" b="1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.</a:t>
            </a:r>
            <a:endParaRPr lang="en-GB" sz="2600" b="1" dirty="0">
              <a:solidFill>
                <a:srgbClr val="00B0F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Pentagon 22"/>
          <p:cNvSpPr/>
          <p:nvPr/>
        </p:nvSpPr>
        <p:spPr>
          <a:xfrm>
            <a:off x="9418846" y="5436771"/>
            <a:ext cx="2299542" cy="892552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superlative adjectives?</a:t>
            </a:r>
          </a:p>
        </p:txBody>
      </p:sp>
      <p:sp>
        <p:nvSpPr>
          <p:cNvPr id="33" name="Rounded Rectangular Callout 32"/>
          <p:cNvSpPr/>
          <p:nvPr/>
        </p:nvSpPr>
        <p:spPr>
          <a:xfrm>
            <a:off x="6686024" y="4895517"/>
            <a:ext cx="2732822" cy="880804"/>
          </a:xfrm>
          <a:prstGeom prst="wedgeRoundRectCallout">
            <a:avLst>
              <a:gd name="adj1" fmla="val 34959"/>
              <a:gd name="adj2" fmla="val -6338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Here are some other examples of irregular comparative adjectives.</a:t>
            </a:r>
            <a:endParaRPr lang="en-US" sz="1600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5" name="Arc 34"/>
          <p:cNvSpPr/>
          <p:nvPr/>
        </p:nvSpPr>
        <p:spPr>
          <a:xfrm rot="16376101">
            <a:off x="5861016" y="2988325"/>
            <a:ext cx="1194554" cy="3797248"/>
          </a:xfrm>
          <a:prstGeom prst="arc">
            <a:avLst>
              <a:gd name="adj1" fmla="val 9317756"/>
              <a:gd name="adj2" fmla="val 156027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3AFEF92-BCC3-4BE7-B6AA-33E4363C3644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9342" y="6557489"/>
            <a:ext cx="6327600" cy="365099"/>
          </a:xfrm>
        </p:spPr>
        <p:txBody>
          <a:bodyPr/>
          <a:lstStyle/>
          <a:p>
            <a:r>
              <a:rPr lang="en-GB" dirty="0"/>
              <a:t>Copyright © 2018 by Pearson Education      Gold Experience 2nd Edition A2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33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" grpId="0"/>
      <p:bldP spid="23" grpId="0" animBg="1"/>
      <p:bldP spid="33" grpId="0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123055" y="104760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superlative adjectives?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8266" y="142481"/>
            <a:ext cx="1057727" cy="1057727"/>
          </a:xfrm>
          <a:prstGeom prst="rect">
            <a:avLst/>
          </a:prstGeom>
        </p:spPr>
      </p:pic>
      <p:sp>
        <p:nvSpPr>
          <p:cNvPr id="27" name="Rounded Rectangular Callout 26"/>
          <p:cNvSpPr/>
          <p:nvPr/>
        </p:nvSpPr>
        <p:spPr>
          <a:xfrm>
            <a:off x="9165078" y="1755192"/>
            <a:ext cx="2806528" cy="1380621"/>
          </a:xfrm>
          <a:prstGeom prst="wedgeRoundRectCallout">
            <a:avLst>
              <a:gd name="adj1" fmla="val 34959"/>
              <a:gd name="adj2" fmla="val -6338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again and use the examples to complete the table below. Some examples are done for you.</a:t>
            </a: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968518"/>
              </p:ext>
            </p:extLst>
          </p:nvPr>
        </p:nvGraphicFramePr>
        <p:xfrm>
          <a:off x="289704" y="2504618"/>
          <a:ext cx="7613325" cy="42976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204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1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71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types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of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comparative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</a:t>
                      </a:r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adjectives (one syllable)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US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adjectives ending in 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 nicest (nice)</a:t>
                      </a:r>
                    </a:p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one syllable adjectives ending in a vowel and then a consonant.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two syllable adjectives ending in </a:t>
                      </a:r>
                    </a:p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</a:t>
                      </a:r>
                      <a:endParaRPr lang="en-US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 happiest (happy)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long adjectives (more than two syllables)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irregular adjectives</a:t>
                      </a:r>
                    </a:p>
                    <a:p>
                      <a:endParaRPr lang="en-US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8" name="Rectangle 37"/>
          <p:cNvSpPr/>
          <p:nvPr/>
        </p:nvSpPr>
        <p:spPr>
          <a:xfrm>
            <a:off x="3497936" y="4049773"/>
            <a:ext cx="17803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biggest (big)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497936" y="5265222"/>
            <a:ext cx="2340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most expensive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497936" y="5758800"/>
            <a:ext cx="16551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worst (bad)</a:t>
            </a:r>
          </a:p>
        </p:txBody>
      </p:sp>
      <p:sp>
        <p:nvSpPr>
          <p:cNvPr id="45" name="Rounded Rectangular Callout 44"/>
          <p:cNvSpPr/>
          <p:nvPr/>
        </p:nvSpPr>
        <p:spPr>
          <a:xfrm>
            <a:off x="8800194" y="3391731"/>
            <a:ext cx="2797188" cy="996596"/>
          </a:xfrm>
          <a:prstGeom prst="wedgeRoundRectCallout">
            <a:avLst>
              <a:gd name="adj1" fmla="val 34959"/>
              <a:gd name="adj2" fmla="val -6338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look at the rules and add them to the table. The first one is done for you.</a:t>
            </a:r>
          </a:p>
        </p:txBody>
      </p:sp>
      <p:sp>
        <p:nvSpPr>
          <p:cNvPr id="46" name="Rectangle 45"/>
          <p:cNvSpPr/>
          <p:nvPr/>
        </p:nvSpPr>
        <p:spPr>
          <a:xfrm>
            <a:off x="8155217" y="5239347"/>
            <a:ext cx="10947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-</a:t>
            </a:r>
            <a:r>
              <a:rPr lang="en-US" sz="1600" i="1" dirty="0" err="1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est</a:t>
            </a:r>
            <a:endParaRPr lang="en-US" sz="1600" i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0971237" y="4653458"/>
            <a:ext cx="9806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-</a:t>
            </a:r>
            <a:r>
              <a:rPr lang="en-US" sz="1600" i="1" dirty="0" err="1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st</a:t>
            </a:r>
            <a:endParaRPr lang="en-US" sz="1600" i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683865" y="4492421"/>
            <a:ext cx="1761974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double consonant + -</a:t>
            </a:r>
            <a:r>
              <a:rPr lang="en-US" sz="1600" i="1" dirty="0" err="1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est</a:t>
            </a:r>
            <a:endParaRPr lang="en-US" sz="1600" i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783394" y="5928077"/>
            <a:ext cx="2161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+ delete -</a:t>
            </a:r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y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-</a:t>
            </a:r>
            <a:r>
              <a:rPr lang="en-US" sz="1600" i="1" dirty="0" err="1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iest</a:t>
            </a:r>
            <a:endParaRPr lang="en-US" sz="1600" i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9247540" y="5265222"/>
            <a:ext cx="20151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most 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+ adjective</a:t>
            </a:r>
          </a:p>
        </p:txBody>
      </p:sp>
      <p:sp>
        <p:nvSpPr>
          <p:cNvPr id="6" name="Rectangle 5"/>
          <p:cNvSpPr/>
          <p:nvPr/>
        </p:nvSpPr>
        <p:spPr>
          <a:xfrm>
            <a:off x="6049224" y="5810545"/>
            <a:ext cx="8120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no rule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1" name="Rounded Rectangular Callout 50"/>
          <p:cNvSpPr/>
          <p:nvPr/>
        </p:nvSpPr>
        <p:spPr>
          <a:xfrm>
            <a:off x="980207" y="1316081"/>
            <a:ext cx="4042337" cy="981628"/>
          </a:xfrm>
          <a:prstGeom prst="wedgeRoundRectCallout">
            <a:avLst>
              <a:gd name="adj1" fmla="val -62447"/>
              <a:gd name="adj2" fmla="val 193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No. Not the blue car, please! It’s the most expensive car here. I think it’s the worst car in the shop.</a:t>
            </a:r>
          </a:p>
        </p:txBody>
      </p:sp>
      <p:sp>
        <p:nvSpPr>
          <p:cNvPr id="52" name="Rounded Rectangular Callout 51"/>
          <p:cNvSpPr/>
          <p:nvPr/>
        </p:nvSpPr>
        <p:spPr>
          <a:xfrm>
            <a:off x="5225878" y="1288311"/>
            <a:ext cx="3735866" cy="1009398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Ok. And the yellow car? It’s the cheapest car in the shop, but it is also the biggest. What do you think?</a:t>
            </a:r>
          </a:p>
        </p:txBody>
      </p:sp>
      <p:sp>
        <p:nvSpPr>
          <p:cNvPr id="53" name="Rectangle 52"/>
          <p:cNvSpPr/>
          <p:nvPr/>
        </p:nvSpPr>
        <p:spPr>
          <a:xfrm>
            <a:off x="3531786" y="2851251"/>
            <a:ext cx="16940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cheapest (cheap)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61D228-BC30-48B5-A887-2698DAADF329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64475" y="6499331"/>
            <a:ext cx="6327600" cy="365099"/>
          </a:xfrm>
        </p:spPr>
        <p:txBody>
          <a:bodyPr/>
          <a:lstStyle/>
          <a:p>
            <a:r>
              <a:rPr lang="en-GB" dirty="0"/>
              <a:t>Copyright © 2018 by Pearson Education      Gold Experience 2nd Edition A2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89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0417 L -0.16445 -0.33959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29" y="-1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4 -0.00625 L -0.39414 -0.17014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96" y="-8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42 0.02453 L -0.23868 -0.06528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05" y="-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1.11111E-6 L -0.24049 -0.16088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31" y="-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5 -1.11111E-6 L -0.27839 -0.00092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02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8" grpId="0"/>
      <p:bldP spid="43" grpId="0"/>
      <p:bldP spid="44" grpId="0"/>
      <p:bldP spid="45" grpId="0" animBg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6" grpId="0"/>
      <p:bldP spid="51" grpId="0" animBg="1"/>
      <p:bldP spid="52" grpId="0" animBg="1"/>
      <p:bldP spid="53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3859</TotalTime>
  <Words>1744</Words>
  <Application>Microsoft Office PowerPoint</Application>
  <PresentationFormat>Widescreen</PresentationFormat>
  <Paragraphs>237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Noto Sans Symbols</vt:lpstr>
      <vt:lpstr>Open Sans</vt:lpstr>
      <vt:lpstr>Rockwell</vt:lpstr>
      <vt:lpstr>Rokkitt</vt:lpstr>
      <vt:lpstr>Simple Light</vt:lpstr>
      <vt:lpstr>PowerPoint Presentation</vt:lpstr>
      <vt:lpstr>Comparative and superlative adjectives</vt:lpstr>
      <vt:lpstr>Function: When do we use comparative adjectives?</vt:lpstr>
      <vt:lpstr>PowerPoint Presentation</vt:lpstr>
      <vt:lpstr>Function: When do we use superlative adjectives?</vt:lpstr>
      <vt:lpstr>PowerPoint Presentation</vt:lpstr>
      <vt:lpstr>Form: How do we make comparative adjectives?</vt:lpstr>
      <vt:lpstr>Form: How do we make comparative and superlative adjectives?</vt:lpstr>
      <vt:lpstr>Form: How do we make superlative adjectives?</vt:lpstr>
      <vt:lpstr>Form: How do we make comparative and superlative adjectives?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Robinson, Timothy</cp:lastModifiedBy>
  <cp:revision>105</cp:revision>
  <dcterms:modified xsi:type="dcterms:W3CDTF">2018-09-26T15:29:25Z</dcterms:modified>
</cp:coreProperties>
</file>