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1"/>
  </p:notesMasterIdLst>
  <p:sldIdLst>
    <p:sldId id="284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73" d="100"/>
          <a:sy n="73" d="100"/>
        </p:scale>
        <p:origin x="96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86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6786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16154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2586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8731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3983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BA0"/>
              </a:gs>
              <a:gs pos="77000">
                <a:srgbClr val="67C6E5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58"/>
          <p:cNvSpPr txBox="1">
            <a:spLocks noGrp="1"/>
          </p:cNvSpPr>
          <p:nvPr>
            <p:ph type="subTitle" idx="1"/>
          </p:nvPr>
        </p:nvSpPr>
        <p:spPr>
          <a:xfrm>
            <a:off x="4260713" y="4716762"/>
            <a:ext cx="5826870" cy="9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lnSpc>
                <a:spcPct val="90000"/>
              </a:lnSpc>
              <a:buClr>
                <a:srgbClr val="9E3611"/>
              </a:buClr>
              <a:buSzPts val="900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Unit </a:t>
            </a:r>
            <a:r>
              <a:rPr lang="en-US" sz="3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</a:t>
            </a:r>
            <a:r>
              <a:rPr lang="en-US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modal verbs of ability, possibility and </a:t>
            </a:r>
            <a:r>
              <a:rPr lang="nb-NO" sz="32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32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endParaRPr sz="3200" b="1" i="0" u="none" strike="noStrike" cap="none" dirty="0">
              <a:solidFill>
                <a:schemeClr val="lt1"/>
              </a:solidFill>
              <a:latin typeface="Times New Roman"/>
              <a:ea typeface="Open Sans"/>
              <a:cs typeface="Times New Roman"/>
              <a:sym typeface="Open Sans"/>
            </a:endParaRPr>
          </a:p>
        </p:txBody>
      </p:sp>
      <p:pic>
        <p:nvPicPr>
          <p:cNvPr id="8" name="Shape 5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302746"/>
            <a:ext cx="6163056" cy="285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4363678"/>
            <a:ext cx="1172993" cy="11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05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all have a function. They tell us how the speaker feels.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of ability and possibility.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of obligation and </a:t>
            </a:r>
            <a:r>
              <a:rPr lang="es-ES_trad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 </a:t>
            </a:r>
            <a:r>
              <a:rPr lang="es-ES_tradnl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to use modal verbs 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a sentence.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Modal verbs: when do we use them?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ability, possibility, </a:t>
            </a:r>
            <a:r>
              <a:rPr lang="nb-NO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2893062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 because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rest. I didn't want to do so many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kilometres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don't have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ride the whole distance. 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Can you come next week?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9167034" y="4925502"/>
            <a:ext cx="2317010" cy="1418401"/>
          </a:xfrm>
          <a:prstGeom prst="wedgeRoundRectCallout">
            <a:avLst>
              <a:gd name="adj1" fmla="val 27074"/>
              <a:gd name="adj2" fmla="val -7512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use the modal verbs in bold to help complete the table.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867379"/>
              </p:ext>
            </p:extLst>
          </p:nvPr>
        </p:nvGraphicFramePr>
        <p:xfrm>
          <a:off x="275335" y="2933522"/>
          <a:ext cx="9742122" cy="16371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47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5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8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5839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ability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possibility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 </a:t>
                      </a:r>
                      <a:r>
                        <a:rPr lang="es-ES_tradnl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309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01989" y="3552041"/>
            <a:ext cx="12964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can</a:t>
            </a:r>
            <a:r>
              <a:rPr lang="mr-IN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/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can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’t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01989" y="4020763"/>
            <a:ext cx="1937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could/could</a:t>
            </a:r>
            <a:r>
              <a:rPr lang="en-GB" sz="2000" b="1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n’t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50669" y="3581585"/>
            <a:ext cx="11112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437021" y="4007616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had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919396" y="3575549"/>
            <a:ext cx="2791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don't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/doesn’t 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19395" y="4015153"/>
            <a:ext cx="1879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didn't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/>
      <p:bldP spid="28" grpId="0"/>
      <p:bldP spid="30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ability, possibility, </a:t>
            </a:r>
            <a:r>
              <a:rPr lang="nb-NO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254" y="2642876"/>
            <a:ext cx="1111266" cy="11112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 because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rest. I didn't want to do so many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kilometres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don't have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ride the whole distance. 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Can you come next week?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20049"/>
              </p:ext>
            </p:extLst>
          </p:nvPr>
        </p:nvGraphicFramePr>
        <p:xfrm>
          <a:off x="275336" y="2776550"/>
          <a:ext cx="9236728" cy="257408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53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2889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ability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possibility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 </a:t>
                      </a:r>
                      <a:r>
                        <a:rPr lang="es-ES_tradnl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5926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’t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stop at any time.</a:t>
                      </a:r>
                    </a:p>
                    <a:p>
                      <a:pPr algn="l"/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could/could</a:t>
                      </a:r>
                      <a:r>
                        <a:rPr lang="en-GB" sz="2000" b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baseline="0" dirty="0" err="1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 on the bike ride.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work.</a:t>
                      </a:r>
                    </a:p>
                    <a:p>
                      <a:pPr algn="l"/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rest.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/doesn’t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ride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whole distance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bring anything.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9586765" y="4101529"/>
            <a:ext cx="2412287" cy="1418401"/>
          </a:xfrm>
          <a:prstGeom prst="wedgeRoundRectCallout">
            <a:avLst>
              <a:gd name="adj1" fmla="val 21773"/>
              <a:gd name="adj2" fmla="val -6550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 have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with the third person singular –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nb-NO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‘He doesn’t have to come.’</a:t>
            </a:r>
          </a:p>
        </p:txBody>
      </p:sp>
      <p:sp>
        <p:nvSpPr>
          <p:cNvPr id="18" name="Arc 17"/>
          <p:cNvSpPr/>
          <p:nvPr/>
        </p:nvSpPr>
        <p:spPr>
          <a:xfrm rot="5157138" flipV="1">
            <a:off x="7666329" y="2738160"/>
            <a:ext cx="2775611" cy="3721600"/>
          </a:xfrm>
          <a:prstGeom prst="arc">
            <a:avLst>
              <a:gd name="adj1" fmla="val 5972577"/>
              <a:gd name="adj2" fmla="val 13279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3439136" y="5306505"/>
            <a:ext cx="3101221" cy="980519"/>
          </a:xfrm>
          <a:prstGeom prst="wedgeRoundRectCallout">
            <a:avLst>
              <a:gd name="adj1" fmla="val 58299"/>
              <a:gd name="adj2" fmla="val -2931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to/had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talk about general rules or things that are necessary.</a:t>
            </a:r>
          </a:p>
        </p:txBody>
      </p:sp>
      <p:sp>
        <p:nvSpPr>
          <p:cNvPr id="22" name="Arc 21"/>
          <p:cNvSpPr/>
          <p:nvPr/>
        </p:nvSpPr>
        <p:spPr>
          <a:xfrm rot="5157138" flipV="1">
            <a:off x="2497256" y="3879648"/>
            <a:ext cx="2775611" cy="3721600"/>
          </a:xfrm>
          <a:prstGeom prst="arc">
            <a:avLst>
              <a:gd name="adj1" fmla="val 5972577"/>
              <a:gd name="adj2" fmla="val 702647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8774106" y="559161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Modal verbs: 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can</a:t>
            </a:r>
            <a:r>
              <a:rPr lang="mr-IN" sz="1600" i="1" dirty="0">
                <a:latin typeface="Open Sans"/>
                <a:ea typeface="Open Sans"/>
                <a:cs typeface="Open Sans"/>
                <a:sym typeface="Open Sans"/>
              </a:rPr>
              <a:t>/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could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5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4677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9" grpId="0" animBg="1"/>
      <p:bldP spid="2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could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6" y="4542908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06812" y="920634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 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7315200" y="4640239"/>
            <a:ext cx="2581479" cy="1231816"/>
          </a:xfrm>
          <a:prstGeom prst="wedgeRoundRectCallout">
            <a:avLst>
              <a:gd name="adj1" fmla="val -66581"/>
              <a:gd name="adj2" fmla="val -77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again. After 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mr-IN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a verb infinitive or a verb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06811" y="1746105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you come next week?</a:t>
            </a:r>
          </a:p>
        </p:txBody>
      </p:sp>
      <p:sp>
        <p:nvSpPr>
          <p:cNvPr id="19" name="Shape 87"/>
          <p:cNvSpPr/>
          <p:nvPr/>
        </p:nvSpPr>
        <p:spPr>
          <a:xfrm>
            <a:off x="8877021" y="2529503"/>
            <a:ext cx="3314979" cy="1765756"/>
          </a:xfrm>
          <a:prstGeom prst="cloudCallout">
            <a:avLst>
              <a:gd name="adj1" fmla="val -60247"/>
              <a:gd name="adj2" fmla="val 1772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No. It is a bare infinitive. 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can swim.</a:t>
            </a: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can to swim.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6826761" y="3299808"/>
            <a:ext cx="1648500" cy="1033149"/>
          </a:xfrm>
          <a:prstGeom prst="wedgeRoundRectCallout">
            <a:avLst>
              <a:gd name="adj1" fmla="val -60237"/>
              <a:gd name="adj2" fmla="val 443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the verb infinitive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7"/>
          <p:cNvSpPr/>
          <p:nvPr/>
        </p:nvSpPr>
        <p:spPr>
          <a:xfrm>
            <a:off x="10247997" y="4283366"/>
            <a:ext cx="1750659" cy="1164365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 verb infinitive.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066473" y="3162835"/>
            <a:ext cx="1735388" cy="956839"/>
          </a:xfrm>
          <a:prstGeom prst="wedgeRoundRectCallout">
            <a:avLst>
              <a:gd name="adj1" fmla="val 44905"/>
              <a:gd name="adj2" fmla="val 664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How do we make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mr-IN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negative?</a:t>
            </a:r>
          </a:p>
        </p:txBody>
      </p:sp>
      <p:sp>
        <p:nvSpPr>
          <p:cNvPr id="29" name="Shape 87"/>
          <p:cNvSpPr/>
          <p:nvPr/>
        </p:nvSpPr>
        <p:spPr>
          <a:xfrm>
            <a:off x="904426" y="2587796"/>
            <a:ext cx="2874510" cy="1164365"/>
          </a:xfrm>
          <a:prstGeom prst="cloudCallout">
            <a:avLst>
              <a:gd name="adj1" fmla="val 66754"/>
              <a:gd name="adj2" fmla="val 871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Add ‘not’: cannot (can’t); could not (couldn’t).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2654069" y="4569571"/>
            <a:ext cx="2581479" cy="1231816"/>
          </a:xfrm>
          <a:prstGeom prst="wedgeRoundRectCallout">
            <a:avLst>
              <a:gd name="adj1" fmla="val 57659"/>
              <a:gd name="adj2" fmla="val -1441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fr-FR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correct: A or B?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A: You can dance salsa?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B: Can you dance salsa?</a:t>
            </a:r>
          </a:p>
        </p:txBody>
      </p:sp>
      <p:sp>
        <p:nvSpPr>
          <p:cNvPr id="35" name="Shape 87"/>
          <p:cNvSpPr/>
          <p:nvPr/>
        </p:nvSpPr>
        <p:spPr>
          <a:xfrm>
            <a:off x="95534" y="4377903"/>
            <a:ext cx="2394039" cy="1722646"/>
          </a:xfrm>
          <a:prstGeom prst="cloudCallout">
            <a:avLst>
              <a:gd name="adj1" fmla="val 58295"/>
              <a:gd name="adj2" fmla="val -1929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B. We invert the subject (‘you’) and ‘can’ to make a </a:t>
            </a:r>
            <a:r>
              <a:rPr lang="fr-FR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question.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52FF3393-0B04-47A0-9993-50BD14DF5D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71580" y="3162835"/>
            <a:ext cx="378954" cy="378954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4834E6A0-C6EB-4195-8B64-723ABE2A0B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35758" y="3623772"/>
            <a:ext cx="450598" cy="45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6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1" animBg="1"/>
      <p:bldP spid="22" grpId="0" animBg="1"/>
      <p:bldP spid="24" grpId="0" animBg="1"/>
      <p:bldP spid="27" grpId="0" animBg="1"/>
      <p:bldP spid="29" grpId="0" animBg="1"/>
      <p:bldP spid="31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could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06812" y="920634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 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06811" y="1746105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you come next week?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656336"/>
              </p:ext>
            </p:extLst>
          </p:nvPr>
        </p:nvGraphicFramePr>
        <p:xfrm>
          <a:off x="275335" y="2694662"/>
          <a:ext cx="11802935" cy="147017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655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7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80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378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574">
                <a:tc>
                  <a:txBody>
                    <a:bodyPr/>
                    <a:lstStyle/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stop anytime.</a:t>
                      </a:r>
                    </a:p>
                    <a:p>
                      <a:pPr algn="l"/>
                      <a:endParaRPr lang="en-GB" sz="1600" b="1" baseline="0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dirty="0" err="1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 on the bike ride.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’t/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come next week?</a:t>
                      </a:r>
                    </a:p>
                    <a:p>
                      <a:pPr algn="l"/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Where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go?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(qu. word) + 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infinitive?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6" y="4542908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275335" y="4145852"/>
            <a:ext cx="4372666" cy="1432682"/>
          </a:xfrm>
          <a:prstGeom prst="wedgeRoundRectCallout">
            <a:avLst>
              <a:gd name="adj1" fmla="val 59245"/>
              <a:gd name="adj2" fmla="val -1109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 infinitive is what you find in a dictionary. But remember, it is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without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</a:p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can swim.</a:t>
            </a:r>
          </a:p>
          <a:p>
            <a:pPr lvl="0">
              <a:buSzPct val="25000"/>
            </a:pP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can to swim.</a:t>
            </a:r>
          </a:p>
        </p:txBody>
      </p:sp>
      <p:sp>
        <p:nvSpPr>
          <p:cNvPr id="36" name="Arc 35"/>
          <p:cNvSpPr/>
          <p:nvPr/>
        </p:nvSpPr>
        <p:spPr>
          <a:xfrm rot="11152119" flipV="1">
            <a:off x="875503" y="3083997"/>
            <a:ext cx="2089380" cy="2242311"/>
          </a:xfrm>
          <a:prstGeom prst="arc">
            <a:avLst>
              <a:gd name="adj1" fmla="val 10942985"/>
              <a:gd name="adj2" fmla="val 121860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7021544" y="4312690"/>
            <a:ext cx="3818765" cy="615623"/>
          </a:xfrm>
          <a:prstGeom prst="wedgeRoundRectCallout">
            <a:avLst>
              <a:gd name="adj1" fmla="val -56844"/>
              <a:gd name="adj2" fmla="val -114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same structure with all subjects: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he, she, 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Arc 38"/>
          <p:cNvSpPr/>
          <p:nvPr/>
        </p:nvSpPr>
        <p:spPr>
          <a:xfrm rot="6837213" flipV="1">
            <a:off x="4906496" y="2723586"/>
            <a:ext cx="2143533" cy="5380031"/>
          </a:xfrm>
          <a:prstGeom prst="arc">
            <a:avLst>
              <a:gd name="adj1" fmla="val 8576247"/>
              <a:gd name="adj2" fmla="val 1472575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7021544" y="4996554"/>
            <a:ext cx="3432641" cy="1486134"/>
          </a:xfrm>
          <a:prstGeom prst="wedgeRoundRectCallout">
            <a:avLst>
              <a:gd name="adj1" fmla="val -57434"/>
              <a:gd name="adj2" fmla="val -3262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don't stress the word can in the positive and </a:t>
            </a:r>
            <a:r>
              <a:rPr lang="fr-FR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forms. Listen to how your teacher says it: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stop. </a:t>
            </a:r>
          </a:p>
        </p:txBody>
      </p:sp>
      <p:sp>
        <p:nvSpPr>
          <p:cNvPr id="3" name="Oval 2"/>
          <p:cNvSpPr/>
          <p:nvPr/>
        </p:nvSpPr>
        <p:spPr>
          <a:xfrm>
            <a:off x="8105413" y="5917003"/>
            <a:ext cx="177421" cy="163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437342" y="5851125"/>
            <a:ext cx="5918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kən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/</a:t>
            </a:r>
          </a:p>
        </p:txBody>
      </p:sp>
      <p:sp>
        <p:nvSpPr>
          <p:cNvPr id="41" name="Pentagon 40"/>
          <p:cNvSpPr/>
          <p:nvPr/>
        </p:nvSpPr>
        <p:spPr>
          <a:xfrm>
            <a:off x="10587022" y="5917003"/>
            <a:ext cx="1491248" cy="74476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What about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have to?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720598" y="5642240"/>
            <a:ext cx="4497885" cy="755983"/>
          </a:xfrm>
          <a:prstGeom prst="wedgeRoundRectCallout">
            <a:avLst>
              <a:gd name="adj1" fmla="val 54210"/>
              <a:gd name="adj2" fmla="val -3676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Short answers are always: </a:t>
            </a:r>
          </a:p>
          <a:p>
            <a:pPr lvl="0">
              <a:buSzPct val="25000"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Yes, I/you/he/she/it/we/they can</a:t>
            </a:r>
            <a:r>
              <a:rPr lang="mr-IN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could.</a:t>
            </a:r>
          </a:p>
          <a:p>
            <a:pPr>
              <a:buSzPct val="25000"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No, I/you/he/she/it/we/they can’t/couldn’t.</a:t>
            </a:r>
          </a:p>
        </p:txBody>
      </p:sp>
      <p:sp>
        <p:nvSpPr>
          <p:cNvPr id="43" name="Rounded Rectangular Callout 42"/>
          <p:cNvSpPr/>
          <p:nvPr/>
        </p:nvSpPr>
        <p:spPr>
          <a:xfrm>
            <a:off x="5334947" y="5929317"/>
            <a:ext cx="1486804" cy="755983"/>
          </a:xfrm>
          <a:prstGeom prst="wedgeRoundRectCallout">
            <a:avLst>
              <a:gd name="adj1" fmla="val 24836"/>
              <a:gd name="adj2" fmla="val -6203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cannot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(one word)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" name="Graphic 26" descr="Checkmark">
            <a:extLst>
              <a:ext uri="{FF2B5EF4-FFF2-40B4-BE49-F238E27FC236}">
                <a16:creationId xmlns:a16="http://schemas.microsoft.com/office/drawing/2014/main" id="{A80F10E8-50DD-4AAF-BF71-693AC1B22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04096" y="4685940"/>
            <a:ext cx="378954" cy="378954"/>
          </a:xfrm>
          <a:prstGeom prst="rect">
            <a:avLst/>
          </a:prstGeom>
        </p:spPr>
      </p:pic>
      <p:pic>
        <p:nvPicPr>
          <p:cNvPr id="29" name="Graphic 28" descr="Close">
            <a:extLst>
              <a:ext uri="{FF2B5EF4-FFF2-40B4-BE49-F238E27FC236}">
                <a16:creationId xmlns:a16="http://schemas.microsoft.com/office/drawing/2014/main" id="{35CDB729-6FE3-45D5-A5EE-C388520B4D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7494" y="5057005"/>
            <a:ext cx="450598" cy="45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6" grpId="0" animBg="1"/>
      <p:bldP spid="37" grpId="0" animBg="1"/>
      <p:bldP spid="39" grpId="0" animBg="1"/>
      <p:bldP spid="40" grpId="0" animBg="1"/>
      <p:bldP spid="3" grpId="0" animBg="1"/>
      <p:bldP spid="4" grpId="0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to/had to/not have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217" y="4203963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743585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to rest.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193164" y="1151223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don't have to ride the whole distance.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7445880" y="4212041"/>
            <a:ext cx="2581479" cy="1547314"/>
          </a:xfrm>
          <a:prstGeom prst="wedgeRoundRectCallout">
            <a:avLst>
              <a:gd name="adj1" fmla="val -66581"/>
              <a:gd name="adj2" fmla="val -77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again. After 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to/had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an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infinitive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a verb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4" name="Shape 87"/>
          <p:cNvSpPr/>
          <p:nvPr/>
        </p:nvSpPr>
        <p:spPr>
          <a:xfrm>
            <a:off x="10261243" y="4041061"/>
            <a:ext cx="1750659" cy="1164365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 verb infinitive.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641472" y="2791578"/>
            <a:ext cx="2581479" cy="1121787"/>
          </a:xfrm>
          <a:prstGeom prst="wedgeRoundRectCallout">
            <a:avLst>
              <a:gd name="adj1" fmla="val -46491"/>
              <a:gd name="adj2" fmla="val 6632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form, which auxiliary verb is added?</a:t>
            </a:r>
          </a:p>
        </p:txBody>
      </p:sp>
      <p:sp>
        <p:nvSpPr>
          <p:cNvPr id="26" name="Shape 87"/>
          <p:cNvSpPr/>
          <p:nvPr/>
        </p:nvSpPr>
        <p:spPr>
          <a:xfrm>
            <a:off x="9385912" y="2538484"/>
            <a:ext cx="2625989" cy="1290609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Do not (don't), does not (doesn’t), did not (didn't).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808726" y="2919274"/>
            <a:ext cx="2581479" cy="1121787"/>
          </a:xfrm>
          <a:prstGeom prst="wedgeRoundRectCallout">
            <a:avLst>
              <a:gd name="adj1" fmla="val 55544"/>
              <a:gd name="adj2" fmla="val 699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 not, does not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did not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0" name="Shape 87"/>
          <p:cNvSpPr/>
          <p:nvPr/>
        </p:nvSpPr>
        <p:spPr>
          <a:xfrm>
            <a:off x="976586" y="2641698"/>
            <a:ext cx="1750659" cy="1164365"/>
          </a:xfrm>
          <a:prstGeom prst="cloudCallout">
            <a:avLst>
              <a:gd name="adj1" fmla="val 55060"/>
              <a:gd name="adj2" fmla="val 988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Did not (didn't).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428882" y="4367889"/>
            <a:ext cx="2581479" cy="1121787"/>
          </a:xfrm>
          <a:prstGeom prst="wedgeRoundRectCallout">
            <a:avLst>
              <a:gd name="adj1" fmla="val 66118"/>
              <a:gd name="adj2" fmla="val 140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do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not (doesn’t)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3" name="Shape 87"/>
          <p:cNvSpPr/>
          <p:nvPr/>
        </p:nvSpPr>
        <p:spPr>
          <a:xfrm>
            <a:off x="177421" y="4214068"/>
            <a:ext cx="2134519" cy="1164365"/>
          </a:xfrm>
          <a:prstGeom prst="cloudCallout">
            <a:avLst>
              <a:gd name="adj1" fmla="val 55060"/>
              <a:gd name="adj2" fmla="val 988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Third person (he/she/it) in the </a:t>
            </a:r>
            <a:r>
              <a:rPr lang="it-IT" sz="1600" i="1" u="none" strike="noStrike" cap="none" dirty="0" err="1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it-IT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5635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to/had to/not have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487410"/>
              </p:ext>
            </p:extLst>
          </p:nvPr>
        </p:nvGraphicFramePr>
        <p:xfrm>
          <a:off x="275335" y="2694662"/>
          <a:ext cx="11175138" cy="20522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862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5403"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238"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to school.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to school.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238"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238"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doesn’t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238"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Pentagon 40"/>
          <p:cNvSpPr/>
          <p:nvPr/>
        </p:nvSpPr>
        <p:spPr>
          <a:xfrm>
            <a:off x="10003809" y="5917003"/>
            <a:ext cx="2074461" cy="74476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2359802" y="1262638"/>
            <a:ext cx="2826347" cy="743585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to rest.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193164" y="1287703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don't have to ride the whole distance.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277" y="5000075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1930942" y="5164001"/>
            <a:ext cx="2581479" cy="1121787"/>
          </a:xfrm>
          <a:prstGeom prst="wedgeRoundRectCallout">
            <a:avLst>
              <a:gd name="adj1" fmla="val 66118"/>
              <a:gd name="adj2" fmla="val 140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Remember, this is the verb infinitive. It doesn’t change.</a:t>
            </a:r>
          </a:p>
        </p:txBody>
      </p:sp>
      <p:sp>
        <p:nvSpPr>
          <p:cNvPr id="29" name="Arc 28"/>
          <p:cNvSpPr/>
          <p:nvPr/>
        </p:nvSpPr>
        <p:spPr>
          <a:xfrm rot="11152119" flipV="1">
            <a:off x="2399071" y="3876014"/>
            <a:ext cx="2494313" cy="2242311"/>
          </a:xfrm>
          <a:prstGeom prst="arc">
            <a:avLst>
              <a:gd name="adj1" fmla="val 6690036"/>
              <a:gd name="adj2" fmla="val 1464476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709746" y="5164000"/>
            <a:ext cx="2581479" cy="1121787"/>
          </a:xfrm>
          <a:prstGeom prst="wedgeRoundRectCallout">
            <a:avLst>
              <a:gd name="adj1" fmla="val -60236"/>
              <a:gd name="adj2" fmla="val 18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Careful with the changes in the third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in the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14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3540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7" grpId="0" animBg="1"/>
      <p:bldP spid="29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 err="1">
                <a:solidFill>
                  <a:srgbClr val="00A7E3"/>
                </a:solidFill>
              </a:rPr>
              <a:t>n’t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’t </a:t>
            </a:r>
            <a:r>
              <a:rPr lang="en-GB" sz="1600" dirty="0"/>
              <a:t>speak any other languages, but my sister 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/has to </a:t>
            </a:r>
            <a:r>
              <a:rPr lang="en-GB" sz="1600" dirty="0"/>
              <a:t>speak a lot of French at work. She works with French companies a lot.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Where </a:t>
            </a:r>
            <a:r>
              <a:rPr lang="en-US" sz="1600" b="1" dirty="0">
                <a:solidFill>
                  <a:srgbClr val="00A7E3"/>
                </a:solidFill>
              </a:rPr>
              <a:t>could/can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don't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I catch the bus from? I </a:t>
            </a:r>
            <a:r>
              <a:rPr lang="en-US" sz="1600" b="1" dirty="0">
                <a:solidFill>
                  <a:srgbClr val="00A7E3"/>
                </a:solidFill>
              </a:rPr>
              <a:t>don't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/doesn’t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get to the town centre.</a:t>
            </a: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/>
              <a:t> </a:t>
            </a:r>
            <a:r>
              <a:rPr lang="en-US" sz="1600" b="1" dirty="0">
                <a:solidFill>
                  <a:srgbClr val="00A7E3"/>
                </a:solidFill>
              </a:rPr>
              <a:t>Could/Can</a:t>
            </a:r>
            <a:r>
              <a:rPr lang="en-GB" sz="1600" b="1" dirty="0">
                <a:solidFill>
                  <a:srgbClr val="00A7E3"/>
                </a:solidFill>
              </a:rPr>
              <a:t>/Does </a:t>
            </a:r>
            <a:r>
              <a:rPr lang="en-GB" sz="1600" dirty="0">
                <a:solidFill>
                  <a:schemeClr val="tx1"/>
                </a:solidFill>
              </a:rPr>
              <a:t>Emily come on Saturday? She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mr-IN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/doesn’t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bring anything because I bought all the food yesterday.</a:t>
            </a: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Jenny </a:t>
            </a:r>
            <a:r>
              <a:rPr lang="en-GB" sz="1600" b="1" dirty="0">
                <a:solidFill>
                  <a:srgbClr val="00B0F0"/>
                </a:solidFill>
              </a:rPr>
              <a:t>doesn’t </a:t>
            </a:r>
            <a:r>
              <a:rPr lang="en-US" sz="1600" b="1" dirty="0">
                <a:solidFill>
                  <a:srgbClr val="00B0F0"/>
                </a:solidFill>
              </a:rPr>
              <a:t>have to</a:t>
            </a:r>
            <a:r>
              <a:rPr lang="en-GB" sz="1600" b="1" dirty="0">
                <a:solidFill>
                  <a:srgbClr val="00B0F0"/>
                </a:solidFill>
              </a:rPr>
              <a:t>/</a:t>
            </a:r>
            <a:r>
              <a:rPr lang="en-US" sz="1600" b="1" dirty="0">
                <a:solidFill>
                  <a:srgbClr val="00B0F0"/>
                </a:solidFill>
              </a:rPr>
              <a:t>didn't</a:t>
            </a:r>
            <a:r>
              <a:rPr lang="en-GB" sz="1600" b="1" dirty="0">
                <a:solidFill>
                  <a:srgbClr val="00B0F0"/>
                </a:solidFill>
              </a:rPr>
              <a:t> </a:t>
            </a:r>
            <a:r>
              <a:rPr lang="en-US" sz="1600" b="1" dirty="0">
                <a:solidFill>
                  <a:srgbClr val="00B0F0"/>
                </a:solidFill>
              </a:rPr>
              <a:t>have to</a:t>
            </a:r>
            <a:r>
              <a:rPr lang="en-GB" sz="1600" b="1" dirty="0">
                <a:solidFill>
                  <a:srgbClr val="00B0F0"/>
                </a:solidFill>
              </a:rPr>
              <a:t>/</a:t>
            </a:r>
            <a:r>
              <a:rPr lang="en-US" sz="1600" b="1" dirty="0">
                <a:solidFill>
                  <a:srgbClr val="00B0F0"/>
                </a:solidFill>
              </a:rPr>
              <a:t>can</a:t>
            </a:r>
            <a:r>
              <a:rPr lang="en-GB" sz="1600" b="1" dirty="0">
                <a:solidFill>
                  <a:srgbClr val="00B0F0"/>
                </a:solidFill>
              </a:rPr>
              <a:t>’t </a:t>
            </a:r>
            <a:r>
              <a:rPr lang="en-GB" sz="1600" dirty="0">
                <a:solidFill>
                  <a:schemeClr val="tx1"/>
                </a:solidFill>
              </a:rPr>
              <a:t>go to work yesterday because the office was closed.</a:t>
            </a: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 you/Do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 you </a:t>
            </a:r>
            <a:r>
              <a:rPr lang="en-GB" sz="1600" dirty="0">
                <a:solidFill>
                  <a:schemeClr val="tx1"/>
                </a:solidFill>
              </a:rPr>
              <a:t>wear a school uniform or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 you/do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/does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dirty="0">
                <a:solidFill>
                  <a:schemeClr val="tx1"/>
                </a:solidFill>
              </a:rPr>
              <a:t> wear normal clothes?</a:t>
            </a: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My dad </a:t>
            </a:r>
            <a:r>
              <a:rPr lang="en-GB" sz="1600" b="1" dirty="0">
                <a:solidFill>
                  <a:srgbClr val="00A7E3"/>
                </a:solidFill>
              </a:rPr>
              <a:t>has to/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had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travel to Brazil last week for work.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Choose the correct answers from the words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Oval 5"/>
          <p:cNvSpPr/>
          <p:nvPr/>
        </p:nvSpPr>
        <p:spPr>
          <a:xfrm>
            <a:off x="2620370" y="1478219"/>
            <a:ext cx="614148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298684" y="1478219"/>
            <a:ext cx="721056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2142699" y="2463133"/>
            <a:ext cx="477671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7267966" y="2463133"/>
            <a:ext cx="838804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593729" y="3200767"/>
            <a:ext cx="50496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279418" y="3200767"/>
            <a:ext cx="1687816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995683" y="3902812"/>
            <a:ext cx="1521725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811176" y="4642711"/>
            <a:ext cx="157631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6647125" y="4687973"/>
            <a:ext cx="891118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3090006" y="5631266"/>
            <a:ext cx="64509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2018 by Pearson Education      Gold Experience 2nd Edition A2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</TotalTime>
  <Words>1272</Words>
  <Application>Microsoft Office PowerPoint</Application>
  <PresentationFormat>Widescreen</PresentationFormat>
  <Paragraphs>159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PowerPoint Presentation</vt:lpstr>
      <vt:lpstr>Modal verbs all have a function. They tell us how the speaker feels.</vt:lpstr>
      <vt:lpstr>Function: ability, possibility, obligation</vt:lpstr>
      <vt:lpstr>Function: ability, possibility, obligation</vt:lpstr>
      <vt:lpstr>Form: can and could</vt:lpstr>
      <vt:lpstr>Form: can and could</vt:lpstr>
      <vt:lpstr>Form: have to/had to/not have to</vt:lpstr>
      <vt:lpstr>Form: have to/had to/not have to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Robinson, Timothy</cp:lastModifiedBy>
  <cp:revision>96</cp:revision>
  <dcterms:modified xsi:type="dcterms:W3CDTF">2018-09-26T15:43:50Z</dcterms:modified>
</cp:coreProperties>
</file>